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22.jp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1.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heme/themeOverride2.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8" r:id="rId2"/>
    <p:sldMasterId id="2147483695" r:id="rId3"/>
    <p:sldMasterId id="2147483728" r:id="rId4"/>
    <p:sldMasterId id="2147483749" r:id="rId5"/>
  </p:sldMasterIdLst>
  <p:notesMasterIdLst>
    <p:notesMasterId r:id="rId56"/>
  </p:notesMasterIdLst>
  <p:sldIdLst>
    <p:sldId id="289" r:id="rId6"/>
    <p:sldId id="287" r:id="rId7"/>
    <p:sldId id="290" r:id="rId8"/>
    <p:sldId id="258" r:id="rId9"/>
    <p:sldId id="291" r:id="rId10"/>
    <p:sldId id="293" r:id="rId11"/>
    <p:sldId id="294" r:id="rId12"/>
    <p:sldId id="292" r:id="rId13"/>
    <p:sldId id="296" r:id="rId14"/>
    <p:sldId id="371" r:id="rId15"/>
    <p:sldId id="378" r:id="rId16"/>
    <p:sldId id="379" r:id="rId17"/>
    <p:sldId id="375" r:id="rId18"/>
    <p:sldId id="372" r:id="rId19"/>
    <p:sldId id="298" r:id="rId20"/>
    <p:sldId id="373" r:id="rId21"/>
    <p:sldId id="374" r:id="rId22"/>
    <p:sldId id="300" r:id="rId23"/>
    <p:sldId id="302" r:id="rId24"/>
    <p:sldId id="342" r:id="rId25"/>
    <p:sldId id="333" r:id="rId26"/>
    <p:sldId id="306" r:id="rId27"/>
    <p:sldId id="385" r:id="rId28"/>
    <p:sldId id="381" r:id="rId29"/>
    <p:sldId id="382" r:id="rId30"/>
    <p:sldId id="320" r:id="rId31"/>
    <p:sldId id="308" r:id="rId32"/>
    <p:sldId id="307" r:id="rId33"/>
    <p:sldId id="387" r:id="rId34"/>
    <p:sldId id="314" r:id="rId35"/>
    <p:sldId id="364" r:id="rId36"/>
    <p:sldId id="311" r:id="rId37"/>
    <p:sldId id="309" r:id="rId38"/>
    <p:sldId id="319" r:id="rId39"/>
    <p:sldId id="316" r:id="rId40"/>
    <p:sldId id="321" r:id="rId41"/>
    <p:sldId id="323" r:id="rId42"/>
    <p:sldId id="324" r:id="rId43"/>
    <p:sldId id="325" r:id="rId44"/>
    <p:sldId id="383" r:id="rId45"/>
    <p:sldId id="322" r:id="rId46"/>
    <p:sldId id="326" r:id="rId47"/>
    <p:sldId id="327" r:id="rId48"/>
    <p:sldId id="341" r:id="rId49"/>
    <p:sldId id="329" r:id="rId50"/>
    <p:sldId id="330" r:id="rId51"/>
    <p:sldId id="370" r:id="rId52"/>
    <p:sldId id="331" r:id="rId53"/>
    <p:sldId id="332" r:id="rId54"/>
    <p:sldId id="334"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072" autoAdjust="0"/>
    <p:restoredTop sz="64754" autoAdjust="0"/>
  </p:normalViewPr>
  <p:slideViewPr>
    <p:cSldViewPr snapToGrid="0">
      <p:cViewPr varScale="1">
        <p:scale>
          <a:sx n="51" d="100"/>
          <a:sy n="51" d="100"/>
        </p:scale>
        <p:origin x="84" y="5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DD3D5F-E149-46DF-9DCA-EAF6439D8FBC}" type="doc">
      <dgm:prSet loTypeId="urn:microsoft.com/office/officeart/2008/layout/AlternatingHexagons" loCatId="list" qsTypeId="urn:microsoft.com/office/officeart/2005/8/quickstyle/simple1" qsCatId="simple" csTypeId="urn:microsoft.com/office/officeart/2005/8/colors/accent6_2" csCatId="accent6" phldr="1"/>
      <dgm:spPr/>
      <dgm:t>
        <a:bodyPr/>
        <a:lstStyle/>
        <a:p>
          <a:endParaRPr lang="en-US"/>
        </a:p>
      </dgm:t>
    </dgm:pt>
    <dgm:pt modelId="{EEA06D5F-AEF1-4E25-81CB-378F9FBE7219}">
      <dgm:prSet phldrT="[Text]"/>
      <dgm:spPr/>
      <dgm:t>
        <a:bodyPr/>
        <a:lstStyle/>
        <a:p>
          <a:r>
            <a:rPr lang="en-US" dirty="0">
              <a:solidFill>
                <a:schemeClr val="tx1"/>
              </a:solidFill>
            </a:rPr>
            <a:t>ARM Virtual Machines</a:t>
          </a:r>
        </a:p>
      </dgm:t>
    </dgm:pt>
    <dgm:pt modelId="{0EA01D4C-DCEC-4CCE-B653-535F0EB94404}" type="parTrans" cxnId="{7C30BBA6-1795-4AD1-94AD-5D1D9ABD1214}">
      <dgm:prSet/>
      <dgm:spPr/>
      <dgm:t>
        <a:bodyPr/>
        <a:lstStyle/>
        <a:p>
          <a:endParaRPr lang="en-US">
            <a:solidFill>
              <a:schemeClr val="tx1"/>
            </a:solidFill>
          </a:endParaRPr>
        </a:p>
      </dgm:t>
    </dgm:pt>
    <dgm:pt modelId="{BBFAC1CF-FB45-4815-B4AD-A0064D1B9DF7}" type="sibTrans" cxnId="{7C30BBA6-1795-4AD1-94AD-5D1D9ABD1214}">
      <dgm:prSet/>
      <dgm:spPr/>
      <dgm:t>
        <a:bodyPr/>
        <a:lstStyle/>
        <a:p>
          <a:endParaRPr lang="en-US" dirty="0">
            <a:solidFill>
              <a:schemeClr val="tx1"/>
            </a:solidFill>
          </a:endParaRPr>
        </a:p>
      </dgm:t>
    </dgm:pt>
    <dgm:pt modelId="{A56971B8-C7AF-49E7-B6D3-6FAA05FB8F30}">
      <dgm:prSet phldrT="[Text]"/>
      <dgm:spPr/>
      <dgm:t>
        <a:bodyPr/>
        <a:lstStyle/>
        <a:p>
          <a:r>
            <a:rPr lang="en-US" dirty="0">
              <a:solidFill>
                <a:schemeClr val="tx1"/>
              </a:solidFill>
            </a:rPr>
            <a:t>ARM Templates</a:t>
          </a:r>
        </a:p>
      </dgm:t>
    </dgm:pt>
    <dgm:pt modelId="{D5B474D5-23AC-46E0-9804-36CC26A4CE01}" type="parTrans" cxnId="{10B6536E-3229-4A3B-ADCE-03E707ABA01D}">
      <dgm:prSet/>
      <dgm:spPr/>
      <dgm:t>
        <a:bodyPr/>
        <a:lstStyle/>
        <a:p>
          <a:endParaRPr lang="en-US"/>
        </a:p>
      </dgm:t>
    </dgm:pt>
    <dgm:pt modelId="{95748DF1-EA49-4D56-8B66-89ADFCED8D8B}" type="sibTrans" cxnId="{10B6536E-3229-4A3B-ADCE-03E707ABA01D}">
      <dgm:prSet/>
      <dgm:spPr/>
      <dgm:t>
        <a:bodyPr/>
        <a:lstStyle/>
        <a:p>
          <a:endParaRPr lang="en-US" dirty="0"/>
        </a:p>
      </dgm:t>
    </dgm:pt>
    <dgm:pt modelId="{020B9A33-F786-49AF-B02E-217615166DAD}">
      <dgm:prSet phldrT="[Text]"/>
      <dgm:spPr/>
      <dgm:t>
        <a:bodyPr/>
        <a:lstStyle/>
        <a:p>
          <a:r>
            <a:rPr lang="en-US" dirty="0">
              <a:solidFill>
                <a:schemeClr val="tx1"/>
              </a:solidFill>
            </a:rPr>
            <a:t>Design for Availability</a:t>
          </a:r>
        </a:p>
      </dgm:t>
    </dgm:pt>
    <dgm:pt modelId="{D8AF8431-5E72-4DDF-B344-C96FFB92E63D}" type="parTrans" cxnId="{00AE487A-2976-4C9C-8042-BEACC63DFF58}">
      <dgm:prSet/>
      <dgm:spPr/>
      <dgm:t>
        <a:bodyPr/>
        <a:lstStyle/>
        <a:p>
          <a:endParaRPr lang="en-US"/>
        </a:p>
      </dgm:t>
    </dgm:pt>
    <dgm:pt modelId="{C0F05320-2C4B-460C-ABC8-B529BDB7E260}" type="sibTrans" cxnId="{00AE487A-2976-4C9C-8042-BEACC63DFF58}">
      <dgm:prSet/>
      <dgm:spPr/>
      <dgm:t>
        <a:bodyPr/>
        <a:lstStyle/>
        <a:p>
          <a:endParaRPr lang="en-US" dirty="0"/>
        </a:p>
      </dgm:t>
    </dgm:pt>
    <dgm:pt modelId="{9EA4442E-21D6-4E2C-BF24-AC3CFA1CED27}">
      <dgm:prSet phldrT="[Text]"/>
      <dgm:spPr/>
      <dgm:t>
        <a:bodyPr/>
        <a:lstStyle/>
        <a:p>
          <a:r>
            <a:rPr lang="en-US" dirty="0">
              <a:solidFill>
                <a:schemeClr val="tx1"/>
              </a:solidFill>
            </a:rPr>
            <a:t>Containers</a:t>
          </a:r>
        </a:p>
      </dgm:t>
    </dgm:pt>
    <dgm:pt modelId="{4994F071-81D4-4249-BBB4-26B5CD1B6DA0}" type="parTrans" cxnId="{0549E9A7-6881-4024-8E96-67E946278B70}">
      <dgm:prSet/>
      <dgm:spPr/>
      <dgm:t>
        <a:bodyPr/>
        <a:lstStyle/>
        <a:p>
          <a:endParaRPr lang="en-US"/>
        </a:p>
      </dgm:t>
    </dgm:pt>
    <dgm:pt modelId="{849FAFE5-87A0-44E9-B89E-B0C2B076DCC1}" type="sibTrans" cxnId="{0549E9A7-6881-4024-8E96-67E946278B70}">
      <dgm:prSet/>
      <dgm:spPr/>
      <dgm:t>
        <a:bodyPr/>
        <a:lstStyle/>
        <a:p>
          <a:endParaRPr lang="en-US" dirty="0"/>
        </a:p>
      </dgm:t>
    </dgm:pt>
    <dgm:pt modelId="{351FC134-8697-4C99-AFA8-B90BC49F3901}" type="pres">
      <dgm:prSet presAssocID="{A6DD3D5F-E149-46DF-9DCA-EAF6439D8FBC}" presName="Name0" presStyleCnt="0">
        <dgm:presLayoutVars>
          <dgm:chMax/>
          <dgm:chPref/>
          <dgm:dir/>
          <dgm:animLvl val="lvl"/>
        </dgm:presLayoutVars>
      </dgm:prSet>
      <dgm:spPr/>
    </dgm:pt>
    <dgm:pt modelId="{C27083B2-9A0F-4FFA-BCE6-5FCE9BF5DF4C}" type="pres">
      <dgm:prSet presAssocID="{EEA06D5F-AEF1-4E25-81CB-378F9FBE7219}" presName="composite" presStyleCnt="0"/>
      <dgm:spPr/>
    </dgm:pt>
    <dgm:pt modelId="{7FFF41F5-4B85-4283-89BC-F72BB1DCDF17}" type="pres">
      <dgm:prSet presAssocID="{EEA06D5F-AEF1-4E25-81CB-378F9FBE7219}" presName="Parent1" presStyleLbl="node1" presStyleIdx="0" presStyleCnt="8">
        <dgm:presLayoutVars>
          <dgm:chMax val="1"/>
          <dgm:chPref val="1"/>
          <dgm:bulletEnabled val="1"/>
        </dgm:presLayoutVars>
      </dgm:prSet>
      <dgm:spPr/>
    </dgm:pt>
    <dgm:pt modelId="{9A53782E-84B7-495E-BB96-20026BD94B97}" type="pres">
      <dgm:prSet presAssocID="{EEA06D5F-AEF1-4E25-81CB-378F9FBE7219}" presName="Childtext1" presStyleLbl="revTx" presStyleIdx="0" presStyleCnt="4">
        <dgm:presLayoutVars>
          <dgm:chMax val="0"/>
          <dgm:chPref val="0"/>
          <dgm:bulletEnabled val="1"/>
        </dgm:presLayoutVars>
      </dgm:prSet>
      <dgm:spPr/>
    </dgm:pt>
    <dgm:pt modelId="{C8F46EF9-A892-40FC-8AFD-0A2A27FD9B8E}" type="pres">
      <dgm:prSet presAssocID="{EEA06D5F-AEF1-4E25-81CB-378F9FBE7219}" presName="BalanceSpacing" presStyleCnt="0"/>
      <dgm:spPr/>
    </dgm:pt>
    <dgm:pt modelId="{E418E733-20C6-49A0-997F-9C6B8905BA95}" type="pres">
      <dgm:prSet presAssocID="{EEA06D5F-AEF1-4E25-81CB-378F9FBE7219}" presName="BalanceSpacing1" presStyleCnt="0"/>
      <dgm:spPr/>
    </dgm:pt>
    <dgm:pt modelId="{9A30A22A-4099-4164-B490-37968B1380F3}" type="pres">
      <dgm:prSet presAssocID="{BBFAC1CF-FB45-4815-B4AD-A0064D1B9DF7}" presName="Accent1Text" presStyleLbl="node1" presStyleIdx="1" presStyleCnt="8"/>
      <dgm:spPr/>
    </dgm:pt>
    <dgm:pt modelId="{7C462263-4F53-4BF0-8A48-FD072B4CD221}" type="pres">
      <dgm:prSet presAssocID="{BBFAC1CF-FB45-4815-B4AD-A0064D1B9DF7}" presName="spaceBetweenRectangles" presStyleCnt="0"/>
      <dgm:spPr/>
    </dgm:pt>
    <dgm:pt modelId="{FE128CEC-E3A4-4ED1-8198-B974A140A9AB}" type="pres">
      <dgm:prSet presAssocID="{A56971B8-C7AF-49E7-B6D3-6FAA05FB8F30}" presName="composite" presStyleCnt="0"/>
      <dgm:spPr/>
    </dgm:pt>
    <dgm:pt modelId="{41C0B38A-FF0E-4C29-A8B1-D7588A1A9344}" type="pres">
      <dgm:prSet presAssocID="{A56971B8-C7AF-49E7-B6D3-6FAA05FB8F30}" presName="Parent1" presStyleLbl="node1" presStyleIdx="2" presStyleCnt="8">
        <dgm:presLayoutVars>
          <dgm:chMax val="1"/>
          <dgm:chPref val="1"/>
          <dgm:bulletEnabled val="1"/>
        </dgm:presLayoutVars>
      </dgm:prSet>
      <dgm:spPr/>
    </dgm:pt>
    <dgm:pt modelId="{DB714A41-C1D3-45BA-AF9B-6C65091C561C}" type="pres">
      <dgm:prSet presAssocID="{A56971B8-C7AF-49E7-B6D3-6FAA05FB8F30}" presName="Childtext1" presStyleLbl="revTx" presStyleIdx="1" presStyleCnt="4">
        <dgm:presLayoutVars>
          <dgm:chMax val="0"/>
          <dgm:chPref val="0"/>
          <dgm:bulletEnabled val="1"/>
        </dgm:presLayoutVars>
      </dgm:prSet>
      <dgm:spPr/>
    </dgm:pt>
    <dgm:pt modelId="{669BD05F-066F-4E56-A6D7-60C5124C5650}" type="pres">
      <dgm:prSet presAssocID="{A56971B8-C7AF-49E7-B6D3-6FAA05FB8F30}" presName="BalanceSpacing" presStyleCnt="0"/>
      <dgm:spPr/>
    </dgm:pt>
    <dgm:pt modelId="{8187F915-9C30-4684-9408-2E74DF58F007}" type="pres">
      <dgm:prSet presAssocID="{A56971B8-C7AF-49E7-B6D3-6FAA05FB8F30}" presName="BalanceSpacing1" presStyleCnt="0"/>
      <dgm:spPr/>
    </dgm:pt>
    <dgm:pt modelId="{0A9DC0AC-77E6-486F-B75F-52B329AB064D}" type="pres">
      <dgm:prSet presAssocID="{95748DF1-EA49-4D56-8B66-89ADFCED8D8B}" presName="Accent1Text" presStyleLbl="node1" presStyleIdx="3" presStyleCnt="8"/>
      <dgm:spPr/>
    </dgm:pt>
    <dgm:pt modelId="{62A62907-F7A9-4FBA-9CBF-15C2E1AB44E8}" type="pres">
      <dgm:prSet presAssocID="{95748DF1-EA49-4D56-8B66-89ADFCED8D8B}" presName="spaceBetweenRectangles" presStyleCnt="0"/>
      <dgm:spPr/>
    </dgm:pt>
    <dgm:pt modelId="{24E6FF85-CEAC-4CC6-8808-1C780E9F62E7}" type="pres">
      <dgm:prSet presAssocID="{020B9A33-F786-49AF-B02E-217615166DAD}" presName="composite" presStyleCnt="0"/>
      <dgm:spPr/>
    </dgm:pt>
    <dgm:pt modelId="{6C409B96-5012-4C95-B729-4C3A54709DB3}" type="pres">
      <dgm:prSet presAssocID="{020B9A33-F786-49AF-B02E-217615166DAD}" presName="Parent1" presStyleLbl="node1" presStyleIdx="4" presStyleCnt="8">
        <dgm:presLayoutVars>
          <dgm:chMax val="1"/>
          <dgm:chPref val="1"/>
          <dgm:bulletEnabled val="1"/>
        </dgm:presLayoutVars>
      </dgm:prSet>
      <dgm:spPr/>
    </dgm:pt>
    <dgm:pt modelId="{0EDA32DF-10F5-436B-AC95-08BA8592FE49}" type="pres">
      <dgm:prSet presAssocID="{020B9A33-F786-49AF-B02E-217615166DAD}" presName="Childtext1" presStyleLbl="revTx" presStyleIdx="2" presStyleCnt="4">
        <dgm:presLayoutVars>
          <dgm:chMax val="0"/>
          <dgm:chPref val="0"/>
          <dgm:bulletEnabled val="1"/>
        </dgm:presLayoutVars>
      </dgm:prSet>
      <dgm:spPr/>
    </dgm:pt>
    <dgm:pt modelId="{6F341DE3-B757-487C-83E2-6C4721A3F7B1}" type="pres">
      <dgm:prSet presAssocID="{020B9A33-F786-49AF-B02E-217615166DAD}" presName="BalanceSpacing" presStyleCnt="0"/>
      <dgm:spPr/>
    </dgm:pt>
    <dgm:pt modelId="{957FC1BE-CEAA-4F71-8CE3-75A7F0EDB6B2}" type="pres">
      <dgm:prSet presAssocID="{020B9A33-F786-49AF-B02E-217615166DAD}" presName="BalanceSpacing1" presStyleCnt="0"/>
      <dgm:spPr/>
    </dgm:pt>
    <dgm:pt modelId="{4F78FA12-C28E-45BC-AD61-E44CDF6EE54A}" type="pres">
      <dgm:prSet presAssocID="{C0F05320-2C4B-460C-ABC8-B529BDB7E260}" presName="Accent1Text" presStyleLbl="node1" presStyleIdx="5" presStyleCnt="8"/>
      <dgm:spPr/>
    </dgm:pt>
    <dgm:pt modelId="{08C669FB-708F-4A4F-BF17-5CE167D8EDDC}" type="pres">
      <dgm:prSet presAssocID="{C0F05320-2C4B-460C-ABC8-B529BDB7E260}" presName="spaceBetweenRectangles" presStyleCnt="0"/>
      <dgm:spPr/>
    </dgm:pt>
    <dgm:pt modelId="{84B4524D-365F-47E8-B612-0A260550DFCA}" type="pres">
      <dgm:prSet presAssocID="{9EA4442E-21D6-4E2C-BF24-AC3CFA1CED27}" presName="composite" presStyleCnt="0"/>
      <dgm:spPr/>
    </dgm:pt>
    <dgm:pt modelId="{FCD63225-8CE2-46D7-98CA-8991C289E97B}" type="pres">
      <dgm:prSet presAssocID="{9EA4442E-21D6-4E2C-BF24-AC3CFA1CED27}" presName="Parent1" presStyleLbl="node1" presStyleIdx="6" presStyleCnt="8">
        <dgm:presLayoutVars>
          <dgm:chMax val="1"/>
          <dgm:chPref val="1"/>
          <dgm:bulletEnabled val="1"/>
        </dgm:presLayoutVars>
      </dgm:prSet>
      <dgm:spPr/>
    </dgm:pt>
    <dgm:pt modelId="{BE696553-A41A-4883-9AE8-D4783B98C421}" type="pres">
      <dgm:prSet presAssocID="{9EA4442E-21D6-4E2C-BF24-AC3CFA1CED27}" presName="Childtext1" presStyleLbl="revTx" presStyleIdx="3" presStyleCnt="4">
        <dgm:presLayoutVars>
          <dgm:chMax val="0"/>
          <dgm:chPref val="0"/>
          <dgm:bulletEnabled val="1"/>
        </dgm:presLayoutVars>
      </dgm:prSet>
      <dgm:spPr/>
    </dgm:pt>
    <dgm:pt modelId="{85DBED89-BC0A-4621-B77A-E633E5CE6164}" type="pres">
      <dgm:prSet presAssocID="{9EA4442E-21D6-4E2C-BF24-AC3CFA1CED27}" presName="BalanceSpacing" presStyleCnt="0"/>
      <dgm:spPr/>
    </dgm:pt>
    <dgm:pt modelId="{CA31443F-6BAC-41E1-B90C-CEAED3A3CB92}" type="pres">
      <dgm:prSet presAssocID="{9EA4442E-21D6-4E2C-BF24-AC3CFA1CED27}" presName="BalanceSpacing1" presStyleCnt="0"/>
      <dgm:spPr/>
    </dgm:pt>
    <dgm:pt modelId="{AC87077D-C109-41FF-87EE-BA2099E74947}" type="pres">
      <dgm:prSet presAssocID="{849FAFE5-87A0-44E9-B89E-B0C2B076DCC1}" presName="Accent1Text" presStyleLbl="node1" presStyleIdx="7" presStyleCnt="8"/>
      <dgm:spPr/>
    </dgm:pt>
  </dgm:ptLst>
  <dgm:cxnLst>
    <dgm:cxn modelId="{64579302-47B0-4745-846C-EDDB1332E2A0}" type="presOf" srcId="{BBFAC1CF-FB45-4815-B4AD-A0064D1B9DF7}" destId="{9A30A22A-4099-4164-B490-37968B1380F3}" srcOrd="0" destOrd="0" presId="urn:microsoft.com/office/officeart/2008/layout/AlternatingHexagons"/>
    <dgm:cxn modelId="{383CED48-339E-4430-A6C7-32BB4AF9B34A}" type="presOf" srcId="{A6DD3D5F-E149-46DF-9DCA-EAF6439D8FBC}" destId="{351FC134-8697-4C99-AFA8-B90BC49F3901}" srcOrd="0" destOrd="0" presId="urn:microsoft.com/office/officeart/2008/layout/AlternatingHexagons"/>
    <dgm:cxn modelId="{10B6536E-3229-4A3B-ADCE-03E707ABA01D}" srcId="{A6DD3D5F-E149-46DF-9DCA-EAF6439D8FBC}" destId="{A56971B8-C7AF-49E7-B6D3-6FAA05FB8F30}" srcOrd="1" destOrd="0" parTransId="{D5B474D5-23AC-46E0-9804-36CC26A4CE01}" sibTransId="{95748DF1-EA49-4D56-8B66-89ADFCED8D8B}"/>
    <dgm:cxn modelId="{07BB264F-6805-41F0-B2E3-689A2692E06C}" type="presOf" srcId="{EEA06D5F-AEF1-4E25-81CB-378F9FBE7219}" destId="{7FFF41F5-4B85-4283-89BC-F72BB1DCDF17}" srcOrd="0" destOrd="0" presId="urn:microsoft.com/office/officeart/2008/layout/AlternatingHexagons"/>
    <dgm:cxn modelId="{7BA12A71-C1FE-404B-8D24-A0C7B847FDBD}" type="presOf" srcId="{020B9A33-F786-49AF-B02E-217615166DAD}" destId="{6C409B96-5012-4C95-B729-4C3A54709DB3}" srcOrd="0" destOrd="0" presId="urn:microsoft.com/office/officeart/2008/layout/AlternatingHexagons"/>
    <dgm:cxn modelId="{00AE487A-2976-4C9C-8042-BEACC63DFF58}" srcId="{A6DD3D5F-E149-46DF-9DCA-EAF6439D8FBC}" destId="{020B9A33-F786-49AF-B02E-217615166DAD}" srcOrd="2" destOrd="0" parTransId="{D8AF8431-5E72-4DDF-B344-C96FFB92E63D}" sibTransId="{C0F05320-2C4B-460C-ABC8-B529BDB7E260}"/>
    <dgm:cxn modelId="{7C30BBA6-1795-4AD1-94AD-5D1D9ABD1214}" srcId="{A6DD3D5F-E149-46DF-9DCA-EAF6439D8FBC}" destId="{EEA06D5F-AEF1-4E25-81CB-378F9FBE7219}" srcOrd="0" destOrd="0" parTransId="{0EA01D4C-DCEC-4CCE-B653-535F0EB94404}" sibTransId="{BBFAC1CF-FB45-4815-B4AD-A0064D1B9DF7}"/>
    <dgm:cxn modelId="{0549E9A7-6881-4024-8E96-67E946278B70}" srcId="{A6DD3D5F-E149-46DF-9DCA-EAF6439D8FBC}" destId="{9EA4442E-21D6-4E2C-BF24-AC3CFA1CED27}" srcOrd="3" destOrd="0" parTransId="{4994F071-81D4-4249-BBB4-26B5CD1B6DA0}" sibTransId="{849FAFE5-87A0-44E9-B89E-B0C2B076DCC1}"/>
    <dgm:cxn modelId="{3B45A5B1-5E56-411C-8C6E-63A49AE5EA0B}" type="presOf" srcId="{849FAFE5-87A0-44E9-B89E-B0C2B076DCC1}" destId="{AC87077D-C109-41FF-87EE-BA2099E74947}" srcOrd="0" destOrd="0" presId="urn:microsoft.com/office/officeart/2008/layout/AlternatingHexagons"/>
    <dgm:cxn modelId="{55A8F1BD-74DF-45C9-849D-63D86355C3C6}" type="presOf" srcId="{C0F05320-2C4B-460C-ABC8-B529BDB7E260}" destId="{4F78FA12-C28E-45BC-AD61-E44CDF6EE54A}" srcOrd="0" destOrd="0" presId="urn:microsoft.com/office/officeart/2008/layout/AlternatingHexagons"/>
    <dgm:cxn modelId="{57BCFDCA-DACA-4D98-BB66-5A562003E418}" type="presOf" srcId="{A56971B8-C7AF-49E7-B6D3-6FAA05FB8F30}" destId="{41C0B38A-FF0E-4C29-A8B1-D7588A1A9344}" srcOrd="0" destOrd="0" presId="urn:microsoft.com/office/officeart/2008/layout/AlternatingHexagons"/>
    <dgm:cxn modelId="{27B92BD1-0522-48FB-9091-C706D59D2236}" type="presOf" srcId="{95748DF1-EA49-4D56-8B66-89ADFCED8D8B}" destId="{0A9DC0AC-77E6-486F-B75F-52B329AB064D}" srcOrd="0" destOrd="0" presId="urn:microsoft.com/office/officeart/2008/layout/AlternatingHexagons"/>
    <dgm:cxn modelId="{885638E2-CEB2-4529-BF1B-19155AEA7B5A}" type="presOf" srcId="{9EA4442E-21D6-4E2C-BF24-AC3CFA1CED27}" destId="{FCD63225-8CE2-46D7-98CA-8991C289E97B}" srcOrd="0" destOrd="0" presId="urn:microsoft.com/office/officeart/2008/layout/AlternatingHexagons"/>
    <dgm:cxn modelId="{6C0B3D4B-7622-4BEC-B9B1-3942A4D6091B}" type="presParOf" srcId="{351FC134-8697-4C99-AFA8-B90BC49F3901}" destId="{C27083B2-9A0F-4FFA-BCE6-5FCE9BF5DF4C}" srcOrd="0" destOrd="0" presId="urn:microsoft.com/office/officeart/2008/layout/AlternatingHexagons"/>
    <dgm:cxn modelId="{95CC9E23-8A46-4B2B-8D22-451CF2124628}" type="presParOf" srcId="{C27083B2-9A0F-4FFA-BCE6-5FCE9BF5DF4C}" destId="{7FFF41F5-4B85-4283-89BC-F72BB1DCDF17}" srcOrd="0" destOrd="0" presId="urn:microsoft.com/office/officeart/2008/layout/AlternatingHexagons"/>
    <dgm:cxn modelId="{AE589807-8AD0-414D-AEFE-5C3ED93A999D}" type="presParOf" srcId="{C27083B2-9A0F-4FFA-BCE6-5FCE9BF5DF4C}" destId="{9A53782E-84B7-495E-BB96-20026BD94B97}" srcOrd="1" destOrd="0" presId="urn:microsoft.com/office/officeart/2008/layout/AlternatingHexagons"/>
    <dgm:cxn modelId="{1BE2201F-89E8-4801-8634-420EEDACE6AC}" type="presParOf" srcId="{C27083B2-9A0F-4FFA-BCE6-5FCE9BF5DF4C}" destId="{C8F46EF9-A892-40FC-8AFD-0A2A27FD9B8E}" srcOrd="2" destOrd="0" presId="urn:microsoft.com/office/officeart/2008/layout/AlternatingHexagons"/>
    <dgm:cxn modelId="{E033C768-CAC5-4AE2-8CF6-7938BF663B09}" type="presParOf" srcId="{C27083B2-9A0F-4FFA-BCE6-5FCE9BF5DF4C}" destId="{E418E733-20C6-49A0-997F-9C6B8905BA95}" srcOrd="3" destOrd="0" presId="urn:microsoft.com/office/officeart/2008/layout/AlternatingHexagons"/>
    <dgm:cxn modelId="{CD52EE5B-534A-4924-A1C0-F7503183252E}" type="presParOf" srcId="{C27083B2-9A0F-4FFA-BCE6-5FCE9BF5DF4C}" destId="{9A30A22A-4099-4164-B490-37968B1380F3}" srcOrd="4" destOrd="0" presId="urn:microsoft.com/office/officeart/2008/layout/AlternatingHexagons"/>
    <dgm:cxn modelId="{EA70F7C1-FA50-4698-BAD5-C48AD3A7A7EA}" type="presParOf" srcId="{351FC134-8697-4C99-AFA8-B90BC49F3901}" destId="{7C462263-4F53-4BF0-8A48-FD072B4CD221}" srcOrd="1" destOrd="0" presId="urn:microsoft.com/office/officeart/2008/layout/AlternatingHexagons"/>
    <dgm:cxn modelId="{7C0C888B-C26F-4E7A-92DA-D064838ECA8E}" type="presParOf" srcId="{351FC134-8697-4C99-AFA8-B90BC49F3901}" destId="{FE128CEC-E3A4-4ED1-8198-B974A140A9AB}" srcOrd="2" destOrd="0" presId="urn:microsoft.com/office/officeart/2008/layout/AlternatingHexagons"/>
    <dgm:cxn modelId="{81CC369D-FEDC-47F1-AFBB-DCDB6497DF95}" type="presParOf" srcId="{FE128CEC-E3A4-4ED1-8198-B974A140A9AB}" destId="{41C0B38A-FF0E-4C29-A8B1-D7588A1A9344}" srcOrd="0" destOrd="0" presId="urn:microsoft.com/office/officeart/2008/layout/AlternatingHexagons"/>
    <dgm:cxn modelId="{DF09E47F-EFBE-442B-9ED0-735946F68FE8}" type="presParOf" srcId="{FE128CEC-E3A4-4ED1-8198-B974A140A9AB}" destId="{DB714A41-C1D3-45BA-AF9B-6C65091C561C}" srcOrd="1" destOrd="0" presId="urn:microsoft.com/office/officeart/2008/layout/AlternatingHexagons"/>
    <dgm:cxn modelId="{A40A0E6E-A305-407F-93B5-25B0192C9CF9}" type="presParOf" srcId="{FE128CEC-E3A4-4ED1-8198-B974A140A9AB}" destId="{669BD05F-066F-4E56-A6D7-60C5124C5650}" srcOrd="2" destOrd="0" presId="urn:microsoft.com/office/officeart/2008/layout/AlternatingHexagons"/>
    <dgm:cxn modelId="{2BDBD704-C68E-4C23-B2E2-E17D5291ABC6}" type="presParOf" srcId="{FE128CEC-E3A4-4ED1-8198-B974A140A9AB}" destId="{8187F915-9C30-4684-9408-2E74DF58F007}" srcOrd="3" destOrd="0" presId="urn:microsoft.com/office/officeart/2008/layout/AlternatingHexagons"/>
    <dgm:cxn modelId="{B56F0153-7D4F-4B38-9F83-BD4F34D0D51E}" type="presParOf" srcId="{FE128CEC-E3A4-4ED1-8198-B974A140A9AB}" destId="{0A9DC0AC-77E6-486F-B75F-52B329AB064D}" srcOrd="4" destOrd="0" presId="urn:microsoft.com/office/officeart/2008/layout/AlternatingHexagons"/>
    <dgm:cxn modelId="{C1F33631-C127-4C4B-AC38-A034C0C36942}" type="presParOf" srcId="{351FC134-8697-4C99-AFA8-B90BC49F3901}" destId="{62A62907-F7A9-4FBA-9CBF-15C2E1AB44E8}" srcOrd="3" destOrd="0" presId="urn:microsoft.com/office/officeart/2008/layout/AlternatingHexagons"/>
    <dgm:cxn modelId="{46C4EFE8-7E53-436F-9F79-47D9336E8587}" type="presParOf" srcId="{351FC134-8697-4C99-AFA8-B90BC49F3901}" destId="{24E6FF85-CEAC-4CC6-8808-1C780E9F62E7}" srcOrd="4" destOrd="0" presId="urn:microsoft.com/office/officeart/2008/layout/AlternatingHexagons"/>
    <dgm:cxn modelId="{D917EAC2-6CE5-41F4-8FAA-0CC72FCD0772}" type="presParOf" srcId="{24E6FF85-CEAC-4CC6-8808-1C780E9F62E7}" destId="{6C409B96-5012-4C95-B729-4C3A54709DB3}" srcOrd="0" destOrd="0" presId="urn:microsoft.com/office/officeart/2008/layout/AlternatingHexagons"/>
    <dgm:cxn modelId="{0726F5DC-B001-4514-A6EE-E1EC0851F0EB}" type="presParOf" srcId="{24E6FF85-CEAC-4CC6-8808-1C780E9F62E7}" destId="{0EDA32DF-10F5-436B-AC95-08BA8592FE49}" srcOrd="1" destOrd="0" presId="urn:microsoft.com/office/officeart/2008/layout/AlternatingHexagons"/>
    <dgm:cxn modelId="{E7AFB148-462D-40C2-899C-3A787ECC1412}" type="presParOf" srcId="{24E6FF85-CEAC-4CC6-8808-1C780E9F62E7}" destId="{6F341DE3-B757-487C-83E2-6C4721A3F7B1}" srcOrd="2" destOrd="0" presId="urn:microsoft.com/office/officeart/2008/layout/AlternatingHexagons"/>
    <dgm:cxn modelId="{0F513F04-38BA-4D80-A76A-0DB377FBA9CE}" type="presParOf" srcId="{24E6FF85-CEAC-4CC6-8808-1C780E9F62E7}" destId="{957FC1BE-CEAA-4F71-8CE3-75A7F0EDB6B2}" srcOrd="3" destOrd="0" presId="urn:microsoft.com/office/officeart/2008/layout/AlternatingHexagons"/>
    <dgm:cxn modelId="{A12C8901-09AE-48AC-9D6E-EB289C2782D5}" type="presParOf" srcId="{24E6FF85-CEAC-4CC6-8808-1C780E9F62E7}" destId="{4F78FA12-C28E-45BC-AD61-E44CDF6EE54A}" srcOrd="4" destOrd="0" presId="urn:microsoft.com/office/officeart/2008/layout/AlternatingHexagons"/>
    <dgm:cxn modelId="{459392CF-940B-43B8-A73B-313130C89907}" type="presParOf" srcId="{351FC134-8697-4C99-AFA8-B90BC49F3901}" destId="{08C669FB-708F-4A4F-BF17-5CE167D8EDDC}" srcOrd="5" destOrd="0" presId="urn:microsoft.com/office/officeart/2008/layout/AlternatingHexagons"/>
    <dgm:cxn modelId="{43A56898-2901-48E8-A00C-5209ED50AC9F}" type="presParOf" srcId="{351FC134-8697-4C99-AFA8-B90BC49F3901}" destId="{84B4524D-365F-47E8-B612-0A260550DFCA}" srcOrd="6" destOrd="0" presId="urn:microsoft.com/office/officeart/2008/layout/AlternatingHexagons"/>
    <dgm:cxn modelId="{2DE4017C-1D2A-4588-88EE-BEFE86C723E3}" type="presParOf" srcId="{84B4524D-365F-47E8-B612-0A260550DFCA}" destId="{FCD63225-8CE2-46D7-98CA-8991C289E97B}" srcOrd="0" destOrd="0" presId="urn:microsoft.com/office/officeart/2008/layout/AlternatingHexagons"/>
    <dgm:cxn modelId="{BF3367D3-843D-43A7-B4D3-DA09356F1C79}" type="presParOf" srcId="{84B4524D-365F-47E8-B612-0A260550DFCA}" destId="{BE696553-A41A-4883-9AE8-D4783B98C421}" srcOrd="1" destOrd="0" presId="urn:microsoft.com/office/officeart/2008/layout/AlternatingHexagons"/>
    <dgm:cxn modelId="{D7B11F29-E6AF-4875-A7BA-0C70B198C499}" type="presParOf" srcId="{84B4524D-365F-47E8-B612-0A260550DFCA}" destId="{85DBED89-BC0A-4621-B77A-E633E5CE6164}" srcOrd="2" destOrd="0" presId="urn:microsoft.com/office/officeart/2008/layout/AlternatingHexagons"/>
    <dgm:cxn modelId="{67E04FF5-4C16-4D40-A916-139783ABA217}" type="presParOf" srcId="{84B4524D-365F-47E8-B612-0A260550DFCA}" destId="{CA31443F-6BAC-41E1-B90C-CEAED3A3CB92}" srcOrd="3" destOrd="0" presId="urn:microsoft.com/office/officeart/2008/layout/AlternatingHexagons"/>
    <dgm:cxn modelId="{20EA16FB-E73F-43DD-8D52-AFB6A34FBEC3}" type="presParOf" srcId="{84B4524D-365F-47E8-B612-0A260550DFCA}" destId="{AC87077D-C109-41FF-87EE-BA2099E74947}"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FF41F5-4B85-4283-89BC-F72BB1DCDF17}">
      <dsp:nvSpPr>
        <dsp:cNvPr id="0" name=""/>
        <dsp:cNvSpPr/>
      </dsp:nvSpPr>
      <dsp:spPr>
        <a:xfrm rot="5400000">
          <a:off x="2158873" y="70652"/>
          <a:ext cx="1060729" cy="922834"/>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ARM Virtual Machines</a:t>
          </a:r>
        </a:p>
      </dsp:txBody>
      <dsp:txXfrm rot="-5400000">
        <a:off x="2371628" y="167002"/>
        <a:ext cx="635218" cy="730135"/>
      </dsp:txXfrm>
    </dsp:sp>
    <dsp:sp modelId="{9A53782E-84B7-495E-BB96-20026BD94B97}">
      <dsp:nvSpPr>
        <dsp:cNvPr id="0" name=""/>
        <dsp:cNvSpPr/>
      </dsp:nvSpPr>
      <dsp:spPr>
        <a:xfrm>
          <a:off x="3178658" y="213851"/>
          <a:ext cx="1183774" cy="636437"/>
        </a:xfrm>
        <a:prstGeom prst="rect">
          <a:avLst/>
        </a:prstGeom>
        <a:noFill/>
        <a:ln>
          <a:noFill/>
        </a:ln>
        <a:effectLst/>
      </dsp:spPr>
      <dsp:style>
        <a:lnRef idx="0">
          <a:scrgbClr r="0" g="0" b="0"/>
        </a:lnRef>
        <a:fillRef idx="0">
          <a:scrgbClr r="0" g="0" b="0"/>
        </a:fillRef>
        <a:effectRef idx="0">
          <a:scrgbClr r="0" g="0" b="0"/>
        </a:effectRef>
        <a:fontRef idx="minor"/>
      </dsp:style>
    </dsp:sp>
    <dsp:sp modelId="{9A30A22A-4099-4164-B490-37968B1380F3}">
      <dsp:nvSpPr>
        <dsp:cNvPr id="0" name=""/>
        <dsp:cNvSpPr/>
      </dsp:nvSpPr>
      <dsp:spPr>
        <a:xfrm rot="5400000">
          <a:off x="1162212" y="70652"/>
          <a:ext cx="1060729" cy="922834"/>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dirty="0">
            <a:solidFill>
              <a:schemeClr val="tx1"/>
            </a:solidFill>
          </a:endParaRPr>
        </a:p>
      </dsp:txBody>
      <dsp:txXfrm rot="-5400000">
        <a:off x="1374967" y="167002"/>
        <a:ext cx="635218" cy="730135"/>
      </dsp:txXfrm>
    </dsp:sp>
    <dsp:sp modelId="{41C0B38A-FF0E-4C29-A8B1-D7588A1A9344}">
      <dsp:nvSpPr>
        <dsp:cNvPr id="0" name=""/>
        <dsp:cNvSpPr/>
      </dsp:nvSpPr>
      <dsp:spPr>
        <a:xfrm rot="5400000">
          <a:off x="1658633" y="971000"/>
          <a:ext cx="1060729" cy="922834"/>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ARM Templates</a:t>
          </a:r>
        </a:p>
      </dsp:txBody>
      <dsp:txXfrm rot="-5400000">
        <a:off x="1871388" y="1067350"/>
        <a:ext cx="635218" cy="730135"/>
      </dsp:txXfrm>
    </dsp:sp>
    <dsp:sp modelId="{DB714A41-C1D3-45BA-AF9B-6C65091C561C}">
      <dsp:nvSpPr>
        <dsp:cNvPr id="0" name=""/>
        <dsp:cNvSpPr/>
      </dsp:nvSpPr>
      <dsp:spPr>
        <a:xfrm>
          <a:off x="543806" y="1114198"/>
          <a:ext cx="1145587" cy="636437"/>
        </a:xfrm>
        <a:prstGeom prst="rect">
          <a:avLst/>
        </a:prstGeom>
        <a:noFill/>
        <a:ln>
          <a:noFill/>
        </a:ln>
        <a:effectLst/>
      </dsp:spPr>
      <dsp:style>
        <a:lnRef idx="0">
          <a:scrgbClr r="0" g="0" b="0"/>
        </a:lnRef>
        <a:fillRef idx="0">
          <a:scrgbClr r="0" g="0" b="0"/>
        </a:fillRef>
        <a:effectRef idx="0">
          <a:scrgbClr r="0" g="0" b="0"/>
        </a:effectRef>
        <a:fontRef idx="minor"/>
      </dsp:style>
    </dsp:sp>
    <dsp:sp modelId="{0A9DC0AC-77E6-486F-B75F-52B329AB064D}">
      <dsp:nvSpPr>
        <dsp:cNvPr id="0" name=""/>
        <dsp:cNvSpPr/>
      </dsp:nvSpPr>
      <dsp:spPr>
        <a:xfrm rot="5400000">
          <a:off x="2655295" y="971000"/>
          <a:ext cx="1060729" cy="922834"/>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dirty="0"/>
        </a:p>
      </dsp:txBody>
      <dsp:txXfrm rot="-5400000">
        <a:off x="2868050" y="1067350"/>
        <a:ext cx="635218" cy="730135"/>
      </dsp:txXfrm>
    </dsp:sp>
    <dsp:sp modelId="{6C409B96-5012-4C95-B729-4C3A54709DB3}">
      <dsp:nvSpPr>
        <dsp:cNvPr id="0" name=""/>
        <dsp:cNvSpPr/>
      </dsp:nvSpPr>
      <dsp:spPr>
        <a:xfrm rot="5400000">
          <a:off x="2158873" y="1871347"/>
          <a:ext cx="1060729" cy="922834"/>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Design for Availability</a:t>
          </a:r>
        </a:p>
      </dsp:txBody>
      <dsp:txXfrm rot="-5400000">
        <a:off x="2371628" y="1967697"/>
        <a:ext cx="635218" cy="730135"/>
      </dsp:txXfrm>
    </dsp:sp>
    <dsp:sp modelId="{0EDA32DF-10F5-436B-AC95-08BA8592FE49}">
      <dsp:nvSpPr>
        <dsp:cNvPr id="0" name=""/>
        <dsp:cNvSpPr/>
      </dsp:nvSpPr>
      <dsp:spPr>
        <a:xfrm>
          <a:off x="3178658" y="2014545"/>
          <a:ext cx="1183774" cy="636437"/>
        </a:xfrm>
        <a:prstGeom prst="rect">
          <a:avLst/>
        </a:prstGeom>
        <a:noFill/>
        <a:ln>
          <a:noFill/>
        </a:ln>
        <a:effectLst/>
      </dsp:spPr>
      <dsp:style>
        <a:lnRef idx="0">
          <a:scrgbClr r="0" g="0" b="0"/>
        </a:lnRef>
        <a:fillRef idx="0">
          <a:scrgbClr r="0" g="0" b="0"/>
        </a:fillRef>
        <a:effectRef idx="0">
          <a:scrgbClr r="0" g="0" b="0"/>
        </a:effectRef>
        <a:fontRef idx="minor"/>
      </dsp:style>
    </dsp:sp>
    <dsp:sp modelId="{4F78FA12-C28E-45BC-AD61-E44CDF6EE54A}">
      <dsp:nvSpPr>
        <dsp:cNvPr id="0" name=""/>
        <dsp:cNvSpPr/>
      </dsp:nvSpPr>
      <dsp:spPr>
        <a:xfrm rot="5400000">
          <a:off x="1162212" y="1871347"/>
          <a:ext cx="1060729" cy="922834"/>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dirty="0"/>
        </a:p>
      </dsp:txBody>
      <dsp:txXfrm rot="-5400000">
        <a:off x="1374967" y="1967697"/>
        <a:ext cx="635218" cy="730135"/>
      </dsp:txXfrm>
    </dsp:sp>
    <dsp:sp modelId="{FCD63225-8CE2-46D7-98CA-8991C289E97B}">
      <dsp:nvSpPr>
        <dsp:cNvPr id="0" name=""/>
        <dsp:cNvSpPr/>
      </dsp:nvSpPr>
      <dsp:spPr>
        <a:xfrm rot="5400000">
          <a:off x="1658633" y="2771694"/>
          <a:ext cx="1060729" cy="922834"/>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Containers</a:t>
          </a:r>
        </a:p>
      </dsp:txBody>
      <dsp:txXfrm rot="-5400000">
        <a:off x="1871388" y="2868044"/>
        <a:ext cx="635218" cy="730135"/>
      </dsp:txXfrm>
    </dsp:sp>
    <dsp:sp modelId="{BE696553-A41A-4883-9AE8-D4783B98C421}">
      <dsp:nvSpPr>
        <dsp:cNvPr id="0" name=""/>
        <dsp:cNvSpPr/>
      </dsp:nvSpPr>
      <dsp:spPr>
        <a:xfrm>
          <a:off x="543806" y="2914892"/>
          <a:ext cx="1145587" cy="636437"/>
        </a:xfrm>
        <a:prstGeom prst="rect">
          <a:avLst/>
        </a:prstGeom>
        <a:noFill/>
        <a:ln>
          <a:noFill/>
        </a:ln>
        <a:effectLst/>
      </dsp:spPr>
      <dsp:style>
        <a:lnRef idx="0">
          <a:scrgbClr r="0" g="0" b="0"/>
        </a:lnRef>
        <a:fillRef idx="0">
          <a:scrgbClr r="0" g="0" b="0"/>
        </a:fillRef>
        <a:effectRef idx="0">
          <a:scrgbClr r="0" g="0" b="0"/>
        </a:effectRef>
        <a:fontRef idx="minor"/>
      </dsp:style>
    </dsp:sp>
    <dsp:sp modelId="{AC87077D-C109-41FF-87EE-BA2099E74947}">
      <dsp:nvSpPr>
        <dsp:cNvPr id="0" name=""/>
        <dsp:cNvSpPr/>
      </dsp:nvSpPr>
      <dsp:spPr>
        <a:xfrm rot="5400000">
          <a:off x="2655295" y="2771694"/>
          <a:ext cx="1060729" cy="922834"/>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dirty="0"/>
        </a:p>
      </dsp:txBody>
      <dsp:txXfrm rot="-5400000">
        <a:off x="2868050" y="2868044"/>
        <a:ext cx="635218" cy="730135"/>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062A7C-A138-4D03-9072-822358724BC4}" type="datetimeFigureOut">
              <a:rPr lang="en-US" smtClean="0"/>
              <a:t>10/18/2017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B32C7E-D9C3-40D4-8B5C-4BFC5FA60907}" type="slidenum">
              <a:rPr lang="en-US" smtClean="0"/>
              <a:t>‹#›</a:t>
            </a:fld>
            <a:endParaRPr lang="en-US" dirty="0"/>
          </a:p>
        </p:txBody>
      </p:sp>
    </p:spTree>
    <p:extLst>
      <p:ext uri="{BB962C8B-B14F-4D97-AF65-F5344CB8AC3E}">
        <p14:creationId xmlns:p14="http://schemas.microsoft.com/office/powerpoint/2010/main" val="3279407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azure/virtual-machines/windows/acu"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azure/virtual-machines/windows/faq-for-disks"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s://docs.microsoft.com/en-us/azure/virtual-machines/windows/manage-availability" TargetMode="External"/><Relationship Id="rId4" Type="http://schemas.openxmlformats.org/officeDocument/2006/relationships/hyperlink" Target="https://docs.microsoft.com/en-us/azure/virtual-machines/linux/manage-availability?#use-managed-disks-for-vms-in-an-availability-set"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azure/virtual-machines/windows/resize-vm"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docs.microsoft.com/en-us/azure/monitoring-and-diagnostics/monitoring-overview-autoscale#resource-metrics"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zure.microsoft.com/en-us/documentation/services/virtual-machines-scale-set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azure/storage/storage-premium-storage#scalability-and-performance-target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azure/storage/storage-premium-storage#scalability-and-performance-target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azure/virtual-machines/windows/managed-disks-overview"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azure.microsoft.com/en-us/pricing/details/storage/blobs/"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docs.microsoft.com/en-us/azure/security/azure-security-disk-encryption#disk-encryption-deployment-scenarios-and-user-experiences"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en-us/azure/virtual-machines/windows/capture-image-resource"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s://docs.microsoft.com/en-us/azure/storage/storage-incremental-snapshots" TargetMode="External"/><Relationship Id="rId4" Type="http://schemas.openxmlformats.org/officeDocument/2006/relationships/hyperlink" Target="https://docs.microsoft.com/en-us/azure/storage/storage-managed-disks-overview#images-versus-snapshot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azure/storage/storage-premium-storage#scalability-and-performance-target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virtual-machines-linux/single-vm"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move-resources"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overview#resource-groups" TargetMode="External"/><Relationship Id="rId2" Type="http://schemas.openxmlformats.org/officeDocument/2006/relationships/slide" Target="../slides/slide26.xml"/><Relationship Id="rId1" Type="http://schemas.openxmlformats.org/officeDocument/2006/relationships/notesMaster" Target="../notesMasters/notesMaster1.xml"/><Relationship Id="rId5" Type="http://schemas.openxmlformats.org/officeDocument/2006/relationships/hyperlink" Target="https://docs.microsoft.com/en-us/azure/azure-resource-manager/resource-group-overview#template-deployment" TargetMode="External"/><Relationship Id="rId4" Type="http://schemas.openxmlformats.org/officeDocument/2006/relationships/hyperlink" Target="https://docs.microsoft.com/en-us/azure/azure-resource-manager/resource-group-overview#resource-providers"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microsoft.com/en-us/azure/azure-resource-manager/resource-manager-template-best-practices#variable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define-dependencies"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deploy"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azure.microsoft.com/en-us/regions/"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azure.microsoft.com/en-us/regions/"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s://docs.microsoft.com/en-us/azure/best-practices-availability-paired-regions#what-are-paired-regions" TargetMode="Externa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docs.microsoft.com/en-us/azure/traffic-manager/traffic-manager-routing-methods"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s://docs.microsoft.com/en-us/azure/traffic-manager/traffic-manager-monitoring"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azure-subscription-service-limits#virtual-machines-limits"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azure.microsoft.com/en-us/pricing/details/virtual-machines/linux/"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virtual-machines/linux/endorsed-distro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TechReady 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1E28791-93A6-439E-A164-099D382DBFD9}"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10/18/2017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5612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FF0000"/>
                </a:solidFill>
              </a:rPr>
              <a:t>Not all Azure Cores are created equal</a:t>
            </a:r>
          </a:p>
          <a:p>
            <a:pPr lvl="1"/>
            <a:r>
              <a:rPr lang="en-US" b="1" dirty="0">
                <a:solidFill>
                  <a:srgbClr val="FF0000"/>
                </a:solidFill>
              </a:rPr>
              <a:t>A1 Core !=  F1 Core</a:t>
            </a:r>
          </a:p>
          <a:p>
            <a:r>
              <a:rPr lang="en-US" dirty="0"/>
              <a:t>Compare compute (CPU) performance across SKUs.</a:t>
            </a:r>
          </a:p>
          <a:p>
            <a:r>
              <a:rPr lang="en-US" dirty="0">
                <a:hlinkClick r:id="rId3"/>
              </a:rPr>
              <a:t>https://docs.microsoft.com/en-us/azure/virtual-machines/windows/acu</a:t>
            </a:r>
            <a:endParaRPr lang="en-US" dirty="0"/>
          </a:p>
          <a:p>
            <a:endParaRPr lang="en-US" dirty="0"/>
          </a:p>
          <a:p>
            <a:r>
              <a:rPr lang="en-US" sz="1200" b="0" i="0" kern="1200" dirty="0">
                <a:solidFill>
                  <a:schemeClr val="tx1"/>
                </a:solidFill>
                <a:effectLst/>
                <a:latin typeface="+mn-lt"/>
                <a:ea typeface="+mn-ea"/>
                <a:cs typeface="+mn-cs"/>
              </a:rPr>
              <a:t>Azure Compute Unit (ACU) to provide a way of comparing compute (CPU) performance across Azure SKUs. This will help you easily identify which SKU is most likely to satisfy your performance needs. ACU is currently standardized on a Small (Standard_A1) VM being 100 and all other SKUs then represent approximately how much faster that SKU can run a standard benchmark.</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ACUs marked with a * use Intel® Turbo technology to increase CPU frequency and provide a performance boost. The amount of the boost can vary based on the VM size, workload, and other workloads running on the same host.</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**Hyper-threaded.</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10</a:t>
            </a:fld>
            <a:endParaRPr lang="en-US" dirty="0"/>
          </a:p>
        </p:txBody>
      </p:sp>
    </p:spTree>
    <p:extLst>
      <p:ext uri="{BB962C8B-B14F-4D97-AF65-F5344CB8AC3E}">
        <p14:creationId xmlns:p14="http://schemas.microsoft.com/office/powerpoint/2010/main" val="41219201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mn-lt"/>
                <a:ea typeface="+mn-ea"/>
                <a:cs typeface="+mn-cs"/>
              </a:rPr>
              <a:t>To provide redundancy to your application, we recommend that you group two or more virtual machines in an availability set.</a:t>
            </a:r>
            <a:endParaRPr lang="en-US" dirty="0"/>
          </a:p>
          <a:p>
            <a:pPr marL="171450" indent="-171450">
              <a:buFontTx/>
              <a:buChar char="-"/>
            </a:pPr>
            <a:r>
              <a:rPr lang="en-US" dirty="0"/>
              <a:t>Fault domain – collection of resources that may fail at the same time due to same root cause. Servers in same rack are part of same fault domain. A fault domain has a single point of failure. Place resources in separate fault domain so that they remain available in case of a failure</a:t>
            </a:r>
          </a:p>
          <a:p>
            <a:pPr marL="171450" indent="-171450">
              <a:buFontTx/>
              <a:buChar char="-"/>
            </a:pPr>
            <a:endParaRPr lang="en-US" dirty="0"/>
          </a:p>
          <a:p>
            <a:pPr marL="171450" indent="-171450">
              <a:buFontTx/>
              <a:buChar char="-"/>
            </a:pPr>
            <a:r>
              <a:rPr lang="en-US" dirty="0"/>
              <a:t>Update domain – logical collection of resources that can be updated at the same time. One update domain has updates applied at a time and may require rebooting. </a:t>
            </a:r>
            <a:r>
              <a:rPr lang="en-US" dirty="0" err="1"/>
              <a:t>Pleace</a:t>
            </a:r>
            <a:r>
              <a:rPr lang="en-US" dirty="0"/>
              <a:t> resources in separate update domains – it is automatic (</a:t>
            </a:r>
            <a:r>
              <a:rPr lang="en-US" sz="1200" b="0" i="0" kern="1200" dirty="0">
                <a:solidFill>
                  <a:schemeClr val="tx1"/>
                </a:solidFill>
                <a:effectLst/>
                <a:latin typeface="+mn-lt"/>
                <a:ea typeface="+mn-ea"/>
                <a:cs typeface="+mn-cs"/>
              </a:rPr>
              <a:t>indicate groups of virtual machines and underlying physical hardware that can be rebooted at the same time. )</a:t>
            </a:r>
            <a:endParaRPr lang="en-US" dirty="0"/>
          </a:p>
          <a:p>
            <a:pPr marL="171450" indent="-171450">
              <a:buFontTx/>
              <a:buChar char="-"/>
            </a:pPr>
            <a:r>
              <a:rPr lang="en-US" dirty="0"/>
              <a:t>One update domain has updates applied at a time</a:t>
            </a:r>
          </a:p>
          <a:p>
            <a:pPr marL="171450" indent="-171450">
              <a:buFontTx/>
              <a:buChar char="-"/>
            </a:pPr>
            <a:endParaRPr lang="en-US" dirty="0"/>
          </a:p>
          <a:p>
            <a:pPr marL="171450" indent="-171450">
              <a:buFontTx/>
              <a:buChar char="-"/>
            </a:pPr>
            <a:r>
              <a:rPr lang="en-US" dirty="0"/>
              <a:t>Availability set – can place </a:t>
            </a:r>
            <a:r>
              <a:rPr lang="en-US" dirty="0" err="1"/>
              <a:t>vm’s</a:t>
            </a:r>
            <a:r>
              <a:rPr lang="en-US" dirty="0"/>
              <a:t> in an availability set at creation or after deployment . Moving a </a:t>
            </a:r>
            <a:r>
              <a:rPr lang="en-US" dirty="0" err="1"/>
              <a:t>vm</a:t>
            </a:r>
            <a:r>
              <a:rPr lang="en-US" dirty="0"/>
              <a:t> in or out of availability set causes it to reboot</a:t>
            </a:r>
          </a:p>
          <a:p>
            <a:pPr marL="171450" indent="-171450">
              <a:buFontTx/>
              <a:buChar char="-"/>
            </a:pPr>
            <a:endParaRPr lang="en-US" dirty="0"/>
          </a:p>
          <a:p>
            <a:pPr rtl="0"/>
            <a:r>
              <a:rPr lang="en-US" b="1" dirty="0"/>
              <a:t>Fault domains</a:t>
            </a:r>
          </a:p>
          <a:p>
            <a:pPr rtl="0"/>
            <a:r>
              <a:rPr lang="en-US" dirty="0"/>
              <a:t>A fault domain is a logical group of underlying hardware that share a common power source and network switch, similar to a rack within an on-premises datacenter. As you create VMs within an availability set, the Azure platform automatically distributes your VMs across these fault domains. This approach limits the impact of potential physical hardware failures, network outages, or power interruptions.+ </a:t>
            </a:r>
          </a:p>
          <a:p>
            <a:pPr rtl="0"/>
            <a:r>
              <a:rPr lang="en-US" b="1" dirty="0"/>
              <a:t>Update domains</a:t>
            </a:r>
          </a:p>
          <a:p>
            <a:pPr rtl="0"/>
            <a:r>
              <a:rPr lang="en-US" dirty="0"/>
              <a:t>An update domain is a logical group of underlying hardware that can undergo maintenance or be rebooted at the same time. As you create VMs within an availability set, the Azure platform automatically distributes your VMs across these update domains. This approach ensures that at least one instance of your application always remains running as the Azure platform undergoes periodic maintenance. The order of update domains being rebooted may not proceed sequentially during planned maintenance, but only one update domain is rebooted at a time.+ </a:t>
            </a:r>
          </a:p>
          <a:p>
            <a:pPr rtl="0"/>
            <a:r>
              <a:rPr lang="en-US" b="1" dirty="0"/>
              <a:t>Managed Disk fault domains</a:t>
            </a:r>
          </a:p>
          <a:p>
            <a:pPr rtl="0"/>
            <a:r>
              <a:rPr lang="en-US" dirty="0"/>
              <a:t>For VMs using </a:t>
            </a:r>
            <a:r>
              <a:rPr lang="en-US" dirty="0">
                <a:hlinkClick r:id="rId3"/>
              </a:rPr>
              <a:t>Azure Managed Disks</a:t>
            </a:r>
            <a:r>
              <a:rPr lang="en-US" dirty="0"/>
              <a:t>, VMs are aligned with managed disk fault domains when using a managed availability set. This alignment ensures that all the managed disks attached to a VM are within the same managed disk fault domain. Only VMs with managed disks can be created in a managed availability set. The number of managed disk fault domains varies by region - either two or three managed disk fault domains per region. You can read more about these managed disk fault domains for </a:t>
            </a:r>
            <a:r>
              <a:rPr lang="en-US" dirty="0">
                <a:hlinkClick r:id="rId4"/>
              </a:rPr>
              <a:t>Linux VMs</a:t>
            </a:r>
            <a:r>
              <a:rPr lang="en-US" dirty="0"/>
              <a:t> or </a:t>
            </a:r>
            <a:r>
              <a:rPr lang="en-US" dirty="0">
                <a:hlinkClick r:id="rId4"/>
              </a:rPr>
              <a:t>Windows VMs</a:t>
            </a:r>
            <a:r>
              <a:rPr lang="en-US" dirty="0"/>
              <a:t>.</a:t>
            </a:r>
          </a:p>
          <a:p>
            <a:pPr marL="171450" indent="-171450">
              <a:buFontTx/>
              <a:buChar char="-"/>
            </a:pPr>
            <a:endParaRPr lang="en-US" dirty="0"/>
          </a:p>
          <a:p>
            <a:pPr marL="171450" indent="-171450">
              <a:buFontTx/>
              <a:buChar char="-"/>
            </a:pPr>
            <a:endParaRPr lang="en-US" dirty="0"/>
          </a:p>
          <a:p>
            <a:pPr marL="171450" indent="-171450">
              <a:buFontTx/>
              <a:buChar char="-"/>
            </a:pPr>
            <a:r>
              <a:rPr lang="en-US" sz="1200" dirty="0">
                <a:hlinkClick r:id="rId5"/>
              </a:rPr>
              <a:t>https://docs.microsoft.com/en-us/azure/virtual-machines/windows/manage-availability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59543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Fault domain – collection of resources that may fail at the same time due to same root cause. Servers in same rack are part of same fault domain. A fault domain has a single point of failure. Place resources in separate fault domain so that they remain available in case of a failure</a:t>
            </a:r>
          </a:p>
          <a:p>
            <a:pPr marL="171450" indent="-171450">
              <a:buFontTx/>
              <a:buChar char="-"/>
            </a:pPr>
            <a:endParaRPr lang="en-US" dirty="0"/>
          </a:p>
          <a:p>
            <a:pPr marL="171450" indent="-171450">
              <a:buFontTx/>
              <a:buChar char="-"/>
            </a:pPr>
            <a:r>
              <a:rPr lang="en-US" dirty="0"/>
              <a:t>Update domain – logical collection of resources that can be updated at the same time. One update domain has updates applied at a time and may require rebooting. Place resources in separate update domains – it is automatic</a:t>
            </a:r>
          </a:p>
          <a:p>
            <a:pPr marL="171450" indent="-171450">
              <a:buFontTx/>
              <a:buChar char="-"/>
            </a:pPr>
            <a:r>
              <a:rPr lang="en-US" dirty="0"/>
              <a:t>One update domain has updates applied at a time</a:t>
            </a:r>
          </a:p>
          <a:p>
            <a:pPr marL="171450" indent="-171450">
              <a:buFontTx/>
              <a:buChar char="-"/>
            </a:pPr>
            <a:endParaRPr lang="en-US" dirty="0"/>
          </a:p>
          <a:p>
            <a:pPr marL="171450" indent="-171450">
              <a:buFontTx/>
              <a:buChar char="-"/>
            </a:pPr>
            <a:r>
              <a:rPr lang="en-US" dirty="0"/>
              <a:t>Availability set – can place </a:t>
            </a:r>
            <a:r>
              <a:rPr lang="en-US" dirty="0" err="1"/>
              <a:t>vm’s</a:t>
            </a:r>
            <a:r>
              <a:rPr lang="en-US" dirty="0"/>
              <a:t> in an availability set at creation or after deployment . Moving a </a:t>
            </a:r>
            <a:r>
              <a:rPr lang="en-US" dirty="0" err="1"/>
              <a:t>vm</a:t>
            </a:r>
            <a:r>
              <a:rPr lang="en-US" dirty="0"/>
              <a:t> in or out of availability set causes it to reboot</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1966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dirty="0">
                <a:solidFill>
                  <a:srgbClr val="FF0000"/>
                </a:solidFill>
              </a:rPr>
              <a:t>If the VM is part of an availability set and the new size is not supported in the cluster, all VMs in the availability set will need to be deallocated for the resize to happen</a:t>
            </a:r>
          </a:p>
          <a:p>
            <a:pPr lvl="1"/>
            <a:r>
              <a:rPr lang="en-US" dirty="0">
                <a:hlinkClick r:id="rId3"/>
              </a:rPr>
              <a:t>https://docs.microsoft.com/en-us/azure/virtual-machines/windows/resize-vm</a:t>
            </a:r>
            <a:endParaRPr lang="en-US" dirty="0"/>
          </a:p>
          <a:p>
            <a:endParaRPr lang="en-US" dirty="0"/>
          </a:p>
          <a:p>
            <a:pPr lvl="2"/>
            <a:r>
              <a:rPr lang="en-US" dirty="0"/>
              <a:t>- </a:t>
            </a:r>
            <a:r>
              <a:rPr lang="en-US" b="1" dirty="0">
                <a:solidFill>
                  <a:srgbClr val="FF0000"/>
                </a:solidFill>
              </a:rPr>
              <a:t>Azure </a:t>
            </a:r>
            <a:r>
              <a:rPr lang="en-US" b="1" dirty="0" err="1">
                <a:solidFill>
                  <a:srgbClr val="FF0000"/>
                </a:solidFill>
              </a:rPr>
              <a:t>Autoscale</a:t>
            </a:r>
            <a:endParaRPr lang="en-US" b="1" dirty="0">
              <a:solidFill>
                <a:srgbClr val="FF0000"/>
              </a:solidFill>
            </a:endParaRPr>
          </a:p>
          <a:p>
            <a:pPr lvl="3"/>
            <a:r>
              <a:rPr lang="en-US" dirty="0"/>
              <a:t>System Metrics (CPU, RAM, </a:t>
            </a:r>
            <a:r>
              <a:rPr lang="en-US" dirty="0" err="1"/>
              <a:t>etc</a:t>
            </a:r>
            <a:r>
              <a:rPr lang="en-US" dirty="0"/>
              <a:t>)</a:t>
            </a:r>
          </a:p>
          <a:p>
            <a:pPr lvl="3"/>
            <a:r>
              <a:rPr lang="en-US" dirty="0"/>
              <a:t>Custom Metrics </a:t>
            </a:r>
            <a:r>
              <a:rPr lang="en-US" dirty="0">
                <a:hlinkClick r:id="rId4"/>
              </a:rPr>
              <a:t>https://docs.microsoft.com/en-us/azure/monitoring-and-diagnostics/monitoring-overview-autoscale#resource-metrics</a:t>
            </a:r>
            <a:endParaRPr lang="en-US" dirty="0"/>
          </a:p>
          <a:p>
            <a:pPr lvl="1"/>
            <a:r>
              <a:rPr lang="en-US" dirty="0"/>
              <a:t>Scale</a:t>
            </a:r>
          </a:p>
          <a:p>
            <a:pPr lvl="2"/>
            <a:r>
              <a:rPr lang="en-US" dirty="0"/>
              <a:t>Up/Down</a:t>
            </a:r>
          </a:p>
          <a:p>
            <a:pPr lvl="2"/>
            <a:r>
              <a:rPr lang="en-US" dirty="0"/>
              <a:t>In/Out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541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dirty="0">
                <a:solidFill>
                  <a:srgbClr val="0563C1"/>
                </a:solidFill>
                <a:latin typeface="Segoe UI" panose="020B0502040204020203" pitchFamily="34" charset="0"/>
                <a:ea typeface="Calibri" panose="020F0502020204030204" pitchFamily="34" charset="0"/>
                <a:hlinkClick r:id="rId3"/>
              </a:rPr>
              <a:t>https://azure.microsoft.com/en-us/documentation/services/virtual-machines-scale-sets</a:t>
            </a:r>
            <a:endParaRPr lang="en-US" sz="1200" u="sng" dirty="0">
              <a:solidFill>
                <a:srgbClr val="0563C1"/>
              </a:solidFill>
              <a:latin typeface="Segoe UI" panose="020B0502040204020203" pitchFamily="34" charset="0"/>
              <a:ea typeface="Calibri" panose="020F0502020204030204" pitchFamily="34" charset="0"/>
            </a:endParaRPr>
          </a:p>
          <a:p>
            <a:endParaRPr lang="en-US" sz="1200" u="sng" dirty="0">
              <a:solidFill>
                <a:srgbClr val="0563C1"/>
              </a:solidFill>
              <a:latin typeface="Segoe UI" panose="020B0502040204020203" pitchFamily="34" charset="0"/>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10/18/2017 8:58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73378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https://docs.microsoft.com/en-us/azure/storage/storage-premium-storage#scalability-and-performance-targets</a:t>
            </a:r>
            <a:endParaRPr lang="en-US" sz="1200" dirty="0"/>
          </a:p>
          <a:p>
            <a:endParaRPr lang="en-US" dirty="0"/>
          </a:p>
          <a:p>
            <a:endParaRPr lang="en-US" dirty="0"/>
          </a:p>
          <a:p>
            <a:r>
              <a:rPr lang="en-US" dirty="0"/>
              <a:t>The temporary disk is labeled as the D: drive by default and it used for storing pagefile.sys</a:t>
            </a:r>
          </a:p>
        </p:txBody>
      </p:sp>
      <p:sp>
        <p:nvSpPr>
          <p:cNvPr id="4" name="Slide Number Placeholder 3"/>
          <p:cNvSpPr>
            <a:spLocks noGrp="1"/>
          </p:cNvSpPr>
          <p:nvPr>
            <p:ph type="sldNum" sz="quarter" idx="10"/>
          </p:nvPr>
        </p:nvSpPr>
        <p:spPr/>
        <p:txBody>
          <a:bodyPr/>
          <a:lstStyle/>
          <a:p>
            <a:fld id="{3AB32C7E-D9C3-40D4-8B5C-4BFC5FA60907}" type="slidenum">
              <a:rPr lang="en-US" smtClean="0"/>
              <a:t>15</a:t>
            </a:fld>
            <a:endParaRPr lang="en-US" dirty="0"/>
          </a:p>
        </p:txBody>
      </p:sp>
    </p:spTree>
    <p:extLst>
      <p:ext uri="{BB962C8B-B14F-4D97-AF65-F5344CB8AC3E}">
        <p14:creationId xmlns:p14="http://schemas.microsoft.com/office/powerpoint/2010/main" val="882603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https://docs.microsoft.com/en-us/azure/storage/storage-premium-storage#scalability-and-performance-targets</a:t>
            </a:r>
            <a:endParaRPr lang="en-US" sz="1200" dirty="0"/>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16</a:t>
            </a:fld>
            <a:endParaRPr lang="en-US" dirty="0"/>
          </a:p>
        </p:txBody>
      </p:sp>
    </p:spTree>
    <p:extLst>
      <p:ext uri="{BB962C8B-B14F-4D97-AF65-F5344CB8AC3E}">
        <p14:creationId xmlns:p14="http://schemas.microsoft.com/office/powerpoint/2010/main" val="23192348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Managed disk - https://docs.microsoft.com/en-us/azure/virtual-machines/windows/managed-disks-overview </a:t>
            </a:r>
          </a:p>
          <a:p>
            <a:r>
              <a:rPr lang="en-US" dirty="0"/>
              <a:t>https://docs.microsoft.com/en-us/azure/storage/common/storage-premium-storage</a:t>
            </a:r>
          </a:p>
          <a:p>
            <a:pPr rtl="0">
              <a:buFont typeface="Arial" panose="020B0604020202020204" pitchFamily="34" charset="0"/>
              <a:buChar char="•"/>
            </a:pPr>
            <a:r>
              <a:rPr lang="en-US" b="1" dirty="0"/>
              <a:t>Unmanaged disks</a:t>
            </a:r>
            <a:endParaRPr lang="en-US" dirty="0"/>
          </a:p>
          <a:p>
            <a:pPr rtl="0">
              <a:buFont typeface="Arial" panose="020B0604020202020204" pitchFamily="34" charset="0"/>
              <a:buChar char="•"/>
            </a:pPr>
            <a:r>
              <a:rPr lang="en-US" dirty="0"/>
              <a:t>The original method is to use unmanaged disks. In an unmanaged disk, you manage the storage accounts that you use to store the virtual hard disk (VHD) files that correspond to your VM disks. VHD files are stored as page blobs in Azure storage accounts. </a:t>
            </a:r>
          </a:p>
          <a:p>
            <a:pPr rtl="0">
              <a:buFont typeface="Arial" panose="020B0604020202020204" pitchFamily="34" charset="0"/>
              <a:buChar char="•"/>
            </a:pPr>
            <a:r>
              <a:rPr lang="en-US" b="1" dirty="0"/>
              <a:t>Managed disks</a:t>
            </a:r>
            <a:endParaRPr lang="en-US" dirty="0"/>
          </a:p>
          <a:p>
            <a:pPr rtl="0">
              <a:buFont typeface="Arial" panose="020B0604020202020204" pitchFamily="34" charset="0"/>
              <a:buChar char="•"/>
            </a:pPr>
            <a:r>
              <a:rPr lang="en-US" dirty="0"/>
              <a:t>When you choose </a:t>
            </a:r>
            <a:r>
              <a:rPr lang="en-US" dirty="0">
                <a:hlinkClick r:id="rId3"/>
              </a:rPr>
              <a:t>Azure Managed Disks</a:t>
            </a:r>
            <a:r>
              <a:rPr lang="en-US" dirty="0"/>
              <a:t>, Azure manages the storage accounts that you use for your VM disks. You specify the disk type (Premium or Standard) and the size of the disk that you need. Azure creates and manages the disk for you. You don't have to worry about placing the disks in multiple storage accounts to ensure that you stay within scalability limits for your storage accounts. Azure handles that for you.</a:t>
            </a:r>
          </a:p>
          <a:p>
            <a:endParaRPr lang="en-US" dirty="0"/>
          </a:p>
          <a:p>
            <a:r>
              <a:rPr lang="en-US" dirty="0"/>
              <a:t>Throughput and IOPS are lower for smaller disks</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17</a:t>
            </a:fld>
            <a:endParaRPr lang="en-US" dirty="0"/>
          </a:p>
        </p:txBody>
      </p:sp>
    </p:spTree>
    <p:extLst>
      <p:ext uri="{BB962C8B-B14F-4D97-AF65-F5344CB8AC3E}">
        <p14:creationId xmlns:p14="http://schemas.microsoft.com/office/powerpoint/2010/main" val="3749761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Disk and Azure Storage pricing: </a:t>
            </a:r>
            <a:r>
              <a:rPr lang="en-US" dirty="0">
                <a:hlinkClick r:id="rId3"/>
              </a:rPr>
              <a:t>https://azure.microsoft.com/en-us/pricing/details/storage/blobs/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Encryption: https://docs.microsoft.com/en-us/azure/security/azure-security-disk-encryption#disk-encryption-deployment-scenarios-and-user-experiences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lvl="1"/>
            <a:r>
              <a:rPr lang="en-US" dirty="0"/>
              <a:t>IaaS VMs are secured at rest, because you can use industry-standard encryption technology to address organizational security and compliance requirements.</a:t>
            </a:r>
          </a:p>
          <a:p>
            <a:pPr lvl="1"/>
            <a:r>
              <a:rPr lang="en-US" dirty="0"/>
              <a:t>IaaS VMs boot under customer-controlled keys and policies, and you can audit their usage in your key vault.</a:t>
            </a:r>
          </a:p>
          <a:p>
            <a:pPr lvl="1"/>
            <a:endParaRPr lang="en-US" dirty="0"/>
          </a:p>
          <a:p>
            <a:pPr lvl="1"/>
            <a:r>
              <a:rPr lang="en-US" dirty="0"/>
              <a:t>Managed disks: https://docs.microsoft.com/en-us/azure/virtual-machines/windows/managed-disks-overview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Managed disks are encrypted by default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18</a:t>
            </a:fld>
            <a:endParaRPr lang="en-US" dirty="0"/>
          </a:p>
        </p:txBody>
      </p:sp>
    </p:spTree>
    <p:extLst>
      <p:ext uri="{BB962C8B-B14F-4D97-AF65-F5344CB8AC3E}">
        <p14:creationId xmlns:p14="http://schemas.microsoft.com/office/powerpoint/2010/main" val="41624080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You can capture an Image of a VM and it will include all the disks. </a:t>
            </a:r>
            <a:r>
              <a:rPr lang="en-US" dirty="0">
                <a:hlinkClick r:id="rId3"/>
              </a:rPr>
              <a:t>https://docs.microsoft.com/en-us/azure/virtual-machines/windows/capture-image-resource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lvl="1"/>
            <a:r>
              <a:rPr lang="en-US" dirty="0"/>
              <a:t>Managed Disks: Take Snapshots of the disk </a:t>
            </a:r>
            <a:r>
              <a:rPr lang="en-US" dirty="0">
                <a:hlinkClick r:id="rId4"/>
              </a:rPr>
              <a:t>https://docs.microsoft.com/en-us/azure/storage/storage-managed-disks-overview#images-versus-snapshots</a:t>
            </a:r>
            <a:endParaRPr lang="en-US" dirty="0"/>
          </a:p>
          <a:p>
            <a:pPr lvl="1"/>
            <a:r>
              <a:rPr lang="en-US" dirty="0"/>
              <a:t>Unmanaged Disks: Take Snapshots of the underlying VHD blob </a:t>
            </a:r>
            <a:r>
              <a:rPr lang="en-US" dirty="0">
                <a:hlinkClick r:id="rId5"/>
              </a:rPr>
              <a:t>https://docs.microsoft.com/en-us/azure/storage/storage-incremental-snapshots</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19</a:t>
            </a:fld>
            <a:endParaRPr lang="en-US" dirty="0"/>
          </a:p>
        </p:txBody>
      </p:sp>
    </p:spTree>
    <p:extLst>
      <p:ext uri="{BB962C8B-B14F-4D97-AF65-F5344CB8AC3E}">
        <p14:creationId xmlns:p14="http://schemas.microsoft.com/office/powerpoint/2010/main" val="3596082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a:t>
            </a:fld>
            <a:endParaRPr lang="en-US" dirty="0"/>
          </a:p>
        </p:txBody>
      </p:sp>
    </p:spTree>
    <p:extLst>
      <p:ext uri="{BB962C8B-B14F-4D97-AF65-F5344CB8AC3E}">
        <p14:creationId xmlns:p14="http://schemas.microsoft.com/office/powerpoint/2010/main" val="34780697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https://docs.microsoft.com/en-us/azure/storage/storage-premium-storage#scalability-and-performance-targets</a:t>
            </a:r>
            <a:r>
              <a:rPr lang="en-US" dirty="0"/>
              <a:t> </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20</a:t>
            </a:fld>
            <a:endParaRPr lang="en-US" dirty="0"/>
          </a:p>
        </p:txBody>
      </p:sp>
    </p:spTree>
    <p:extLst>
      <p:ext uri="{BB962C8B-B14F-4D97-AF65-F5344CB8AC3E}">
        <p14:creationId xmlns:p14="http://schemas.microsoft.com/office/powerpoint/2010/main" val="7970455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https://docs.microsoft.com/en-us/azure/architecture/reference-architectures/virtual-machines-linux/single-vm</a:t>
            </a:r>
            <a:r>
              <a:rPr lang="en-US" dirty="0"/>
              <a:t> </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21</a:t>
            </a:fld>
            <a:endParaRPr lang="en-US" dirty="0"/>
          </a:p>
        </p:txBody>
      </p:sp>
    </p:spTree>
    <p:extLst>
      <p:ext uri="{BB962C8B-B14F-4D97-AF65-F5344CB8AC3E}">
        <p14:creationId xmlns:p14="http://schemas.microsoft.com/office/powerpoint/2010/main" val="1706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Patterns for defining complex templates -https://docs.microsoft.com/</a:t>
            </a:r>
            <a:r>
              <a:rPr lang="en-US" dirty="0" err="1"/>
              <a:t>en</a:t>
            </a:r>
            <a:r>
              <a:rPr lang="en-US" dirty="0"/>
              <a:t>-us/azure/azure-resource-manager/best-practices-resource-manager-design-templates </a:t>
            </a:r>
          </a:p>
        </p:txBody>
      </p:sp>
      <p:sp>
        <p:nvSpPr>
          <p:cNvPr id="4" name="Slide Number Placeholder 3"/>
          <p:cNvSpPr>
            <a:spLocks noGrp="1"/>
          </p:cNvSpPr>
          <p:nvPr>
            <p:ph type="sldNum" sz="quarter" idx="10"/>
          </p:nvPr>
        </p:nvSpPr>
        <p:spPr/>
        <p:txBody>
          <a:bodyPr/>
          <a:lstStyle/>
          <a:p>
            <a:fld id="{3AB32C7E-D9C3-40D4-8B5C-4BFC5FA60907}" type="slidenum">
              <a:rPr lang="en-US" smtClean="0"/>
              <a:t>22</a:t>
            </a:fld>
            <a:endParaRPr lang="en-US" dirty="0"/>
          </a:p>
        </p:txBody>
      </p:sp>
    </p:spTree>
    <p:extLst>
      <p:ext uri="{BB962C8B-B14F-4D97-AF65-F5344CB8AC3E}">
        <p14:creationId xmlns:p14="http://schemas.microsoft.com/office/powerpoint/2010/main" val="28884066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10/18/2017 7:03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6599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All the resources in your resource group should share the same lifecycle. You deploy, update, and delete them together. If one resource, such as a database server, needs to exist on a different deployment cycle it should be in another resource group.</a:t>
            </a:r>
          </a:p>
          <a:p>
            <a:r>
              <a:rPr lang="en-US" sz="1200" b="0" i="0" kern="1200" dirty="0">
                <a:solidFill>
                  <a:schemeClr val="tx1"/>
                </a:solidFill>
                <a:effectLst/>
                <a:latin typeface="+mn-lt"/>
                <a:ea typeface="+mn-ea"/>
                <a:cs typeface="+mn-cs"/>
              </a:rPr>
              <a:t>Each resource can only exist in one resource group.</a:t>
            </a:r>
          </a:p>
          <a:p>
            <a:r>
              <a:rPr lang="en-US" sz="1200" b="0" i="0" kern="1200" dirty="0">
                <a:solidFill>
                  <a:schemeClr val="tx1"/>
                </a:solidFill>
                <a:effectLst/>
                <a:latin typeface="+mn-lt"/>
                <a:ea typeface="+mn-ea"/>
                <a:cs typeface="+mn-cs"/>
              </a:rPr>
              <a:t>You can add or remove a resource to a resource group at any time.</a:t>
            </a:r>
          </a:p>
          <a:p>
            <a:r>
              <a:rPr lang="en-US" sz="1200" b="0" i="0" kern="1200" dirty="0">
                <a:solidFill>
                  <a:schemeClr val="tx1"/>
                </a:solidFill>
                <a:effectLst/>
                <a:latin typeface="+mn-lt"/>
                <a:ea typeface="+mn-ea"/>
                <a:cs typeface="+mn-cs"/>
              </a:rPr>
              <a:t>You can move a resource from one resource group to another group. For more information, see </a:t>
            </a:r>
            <a:r>
              <a:rPr lang="en-US" sz="1200" b="0" i="0" u="none" strike="noStrike" kern="1200" dirty="0">
                <a:solidFill>
                  <a:schemeClr val="tx1"/>
                </a:solidFill>
                <a:effectLst/>
                <a:latin typeface="+mn-lt"/>
                <a:ea typeface="+mn-ea"/>
                <a:cs typeface="+mn-cs"/>
                <a:hlinkClick r:id="rId3"/>
              </a:rPr>
              <a:t>Move resources to new resource group or subscription</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 resource group can contain resources that reside in different regions.</a:t>
            </a:r>
          </a:p>
          <a:p>
            <a:r>
              <a:rPr lang="en-US" sz="1200" b="0" i="0" kern="1200" dirty="0">
                <a:solidFill>
                  <a:schemeClr val="tx1"/>
                </a:solidFill>
                <a:effectLst/>
                <a:latin typeface="+mn-lt"/>
                <a:ea typeface="+mn-ea"/>
                <a:cs typeface="+mn-cs"/>
              </a:rPr>
              <a:t>A resource group can be used to scope access control for administrative actions.</a:t>
            </a:r>
          </a:p>
          <a:p>
            <a:r>
              <a:rPr lang="en-US" sz="1200" b="0" i="0" kern="1200" dirty="0">
                <a:solidFill>
                  <a:schemeClr val="tx1"/>
                </a:solidFill>
                <a:effectLst/>
                <a:latin typeface="+mn-lt"/>
                <a:ea typeface="+mn-ea"/>
                <a:cs typeface="+mn-cs"/>
              </a:rPr>
              <a:t>A resource can interact with resources in other resource groups. This interaction is common when the two resources are related but do not share the same lifecycle (for example, web apps connecting to a database).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79245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10/18/2017 3:00 PM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16507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https://docs.microsoft.com/en-us/azure/azure-resource-manager/resource-group-overview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following image shows how all the tools interact with the same Azure Resource Manager API. The API passes requests to the Resource Manager service, which authenticates and authorizes the requests. Resource Manager then routes the requests to the appropriate resource providers.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 are new to Azure Resource Manager, there are some terms you might not be familiar with.</a:t>
            </a:r>
          </a:p>
          <a:p>
            <a:r>
              <a:rPr lang="en-US" sz="1200" b="1" i="0" kern="1200" dirty="0">
                <a:solidFill>
                  <a:schemeClr val="tx1"/>
                </a:solidFill>
                <a:effectLst/>
                <a:latin typeface="+mn-lt"/>
                <a:ea typeface="+mn-ea"/>
                <a:cs typeface="+mn-cs"/>
              </a:rPr>
              <a:t>resource</a:t>
            </a:r>
            <a:r>
              <a:rPr lang="en-US" sz="1200" b="0" i="0" kern="1200" dirty="0">
                <a:solidFill>
                  <a:schemeClr val="tx1"/>
                </a:solidFill>
                <a:effectLst/>
                <a:latin typeface="+mn-lt"/>
                <a:ea typeface="+mn-ea"/>
                <a:cs typeface="+mn-cs"/>
              </a:rPr>
              <a:t> - A manageable item that is available through Azure. Some common resources are a virtual machine, storage account, web app, database, and virtual network, but there are many more.</a:t>
            </a:r>
          </a:p>
          <a:p>
            <a:r>
              <a:rPr lang="en-US" sz="1200" b="1" i="0" kern="1200" dirty="0">
                <a:solidFill>
                  <a:schemeClr val="tx1"/>
                </a:solidFill>
                <a:effectLst/>
                <a:latin typeface="+mn-lt"/>
                <a:ea typeface="+mn-ea"/>
                <a:cs typeface="+mn-cs"/>
              </a:rPr>
              <a:t>resource group</a:t>
            </a:r>
            <a:r>
              <a:rPr lang="en-US" sz="1200" b="0" i="0" kern="1200" dirty="0">
                <a:solidFill>
                  <a:schemeClr val="tx1"/>
                </a:solidFill>
                <a:effectLst/>
                <a:latin typeface="+mn-lt"/>
                <a:ea typeface="+mn-ea"/>
                <a:cs typeface="+mn-cs"/>
              </a:rPr>
              <a:t> - A container that holds related resources for an Azure solution. The resource group can include all the resources for the solution, or only those resources that you want to manage as a group. You decide how you want to allocate resources to resource groups based on what makes the most sense for your organization. See </a:t>
            </a:r>
            <a:r>
              <a:rPr lang="en-US" sz="1200" b="0" i="0" u="none" strike="noStrike" kern="1200" dirty="0">
                <a:solidFill>
                  <a:schemeClr val="tx1"/>
                </a:solidFill>
                <a:effectLst/>
                <a:latin typeface="+mn-lt"/>
                <a:ea typeface="+mn-ea"/>
                <a:cs typeface="+mn-cs"/>
                <a:hlinkClick r:id="rId3"/>
              </a:rPr>
              <a:t>Resource groups</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resource provider</a:t>
            </a:r>
            <a:r>
              <a:rPr lang="en-US" sz="1200" b="0" i="0" kern="1200" dirty="0">
                <a:solidFill>
                  <a:schemeClr val="tx1"/>
                </a:solidFill>
                <a:effectLst/>
                <a:latin typeface="+mn-lt"/>
                <a:ea typeface="+mn-ea"/>
                <a:cs typeface="+mn-cs"/>
              </a:rPr>
              <a:t> - A service that supplies the resources you can deploy and manage through Resource Manager. Each resource provider offers operations for working with the resources that are deployed. Some common resource providers are </a:t>
            </a:r>
            <a:r>
              <a:rPr lang="en-US" sz="1200" b="0" i="0" kern="1200" dirty="0" err="1">
                <a:solidFill>
                  <a:schemeClr val="tx1"/>
                </a:solidFill>
                <a:effectLst/>
                <a:latin typeface="+mn-lt"/>
                <a:ea typeface="+mn-ea"/>
                <a:cs typeface="+mn-cs"/>
              </a:rPr>
              <a:t>Microsoft.Compute</a:t>
            </a:r>
            <a:r>
              <a:rPr lang="en-US" sz="1200" b="0" i="0" kern="1200" dirty="0">
                <a:solidFill>
                  <a:schemeClr val="tx1"/>
                </a:solidFill>
                <a:effectLst/>
                <a:latin typeface="+mn-lt"/>
                <a:ea typeface="+mn-ea"/>
                <a:cs typeface="+mn-cs"/>
              </a:rPr>
              <a:t>, which supplies the virtual machine resource, </a:t>
            </a:r>
            <a:r>
              <a:rPr lang="en-US" sz="1200" b="0" i="0" kern="1200" dirty="0" err="1">
                <a:solidFill>
                  <a:schemeClr val="tx1"/>
                </a:solidFill>
                <a:effectLst/>
                <a:latin typeface="+mn-lt"/>
                <a:ea typeface="+mn-ea"/>
                <a:cs typeface="+mn-cs"/>
              </a:rPr>
              <a:t>Microsoft.Storage</a:t>
            </a:r>
            <a:r>
              <a:rPr lang="en-US" sz="1200" b="0" i="0" kern="1200" dirty="0">
                <a:solidFill>
                  <a:schemeClr val="tx1"/>
                </a:solidFill>
                <a:effectLst/>
                <a:latin typeface="+mn-lt"/>
                <a:ea typeface="+mn-ea"/>
                <a:cs typeface="+mn-cs"/>
              </a:rPr>
              <a:t>, which supplies the storage account resource, and </a:t>
            </a:r>
            <a:r>
              <a:rPr lang="en-US" sz="1200" b="0" i="0" kern="1200" dirty="0" err="1">
                <a:solidFill>
                  <a:schemeClr val="tx1"/>
                </a:solidFill>
                <a:effectLst/>
                <a:latin typeface="+mn-lt"/>
                <a:ea typeface="+mn-ea"/>
                <a:cs typeface="+mn-cs"/>
              </a:rPr>
              <a:t>Microsoft.Web</a:t>
            </a:r>
            <a:r>
              <a:rPr lang="en-US" sz="1200" b="0" i="0" kern="1200" dirty="0">
                <a:solidFill>
                  <a:schemeClr val="tx1"/>
                </a:solidFill>
                <a:effectLst/>
                <a:latin typeface="+mn-lt"/>
                <a:ea typeface="+mn-ea"/>
                <a:cs typeface="+mn-cs"/>
              </a:rPr>
              <a:t>, which supplies resources related to web apps. See </a:t>
            </a:r>
            <a:r>
              <a:rPr lang="en-US" sz="1200" b="0" i="0" u="none" strike="noStrike" kern="1200" dirty="0">
                <a:solidFill>
                  <a:schemeClr val="tx1"/>
                </a:solidFill>
                <a:effectLst/>
                <a:latin typeface="+mn-lt"/>
                <a:ea typeface="+mn-ea"/>
                <a:cs typeface="+mn-cs"/>
                <a:hlinkClick r:id="rId4"/>
              </a:rPr>
              <a:t>Resource providers</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Resource Manager template</a:t>
            </a:r>
            <a:r>
              <a:rPr lang="en-US" sz="1200" b="0" i="0" kern="1200" dirty="0">
                <a:solidFill>
                  <a:schemeClr val="tx1"/>
                </a:solidFill>
                <a:effectLst/>
                <a:latin typeface="+mn-lt"/>
                <a:ea typeface="+mn-ea"/>
                <a:cs typeface="+mn-cs"/>
              </a:rPr>
              <a:t> - A JavaScript Object Notation (JSON) file that defines one or more resources to deploy to a resource group. It also defines the dependencies between the deployed resources. The template can be used to deploy the resources consistently and repeatedly. See </a:t>
            </a:r>
            <a:r>
              <a:rPr lang="en-US" sz="1200" b="0" i="0" u="none" strike="noStrike" kern="1200" dirty="0">
                <a:solidFill>
                  <a:schemeClr val="tx1"/>
                </a:solidFill>
                <a:effectLst/>
                <a:latin typeface="+mn-lt"/>
                <a:ea typeface="+mn-ea"/>
                <a:cs typeface="+mn-cs"/>
                <a:hlinkClick r:id="rId5"/>
              </a:rPr>
              <a:t>Template deployment</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declarative syntax</a:t>
            </a:r>
            <a:r>
              <a:rPr lang="en-US" sz="1200" b="0" i="0" kern="1200" dirty="0">
                <a:solidFill>
                  <a:schemeClr val="tx1"/>
                </a:solidFill>
                <a:effectLst/>
                <a:latin typeface="+mn-lt"/>
                <a:ea typeface="+mn-ea"/>
                <a:cs typeface="+mn-cs"/>
              </a:rPr>
              <a:t> - Syntax that lets you state "Here is what I intend to create" without having to write the sequence of programming commands to create it. The Resource Manager template is an example of declarative syntax. In the file, you define the properties for the infrastructure to deploy to Azure.</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26</a:t>
            </a:fld>
            <a:endParaRPr lang="en-US" dirty="0"/>
          </a:p>
        </p:txBody>
      </p:sp>
    </p:spTree>
    <p:extLst>
      <p:ext uri="{BB962C8B-B14F-4D97-AF65-F5344CB8AC3E}">
        <p14:creationId xmlns:p14="http://schemas.microsoft.com/office/powerpoint/2010/main" val="6588513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https://docs.microsoft.com/en-us/azure/azure-resource-manager/resource-group-authoring-templates </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27</a:t>
            </a:fld>
            <a:endParaRPr lang="en-US" dirty="0"/>
          </a:p>
        </p:txBody>
      </p:sp>
    </p:spTree>
    <p:extLst>
      <p:ext uri="{BB962C8B-B14F-4D97-AF65-F5344CB8AC3E}">
        <p14:creationId xmlns:p14="http://schemas.microsoft.com/office/powerpoint/2010/main" val="34162250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28</a:t>
            </a:fld>
            <a:endParaRPr lang="en-US" dirty="0"/>
          </a:p>
        </p:txBody>
      </p:sp>
    </p:spTree>
    <p:extLst>
      <p:ext uri="{BB962C8B-B14F-4D97-AF65-F5344CB8AC3E}">
        <p14:creationId xmlns:p14="http://schemas.microsoft.com/office/powerpoint/2010/main" val="12886665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a:t>
            </a:r>
            <a:r>
              <a:rPr lang="en-US" dirty="0" err="1"/>
              <a:t>AzureRmResourceGroupDeployment</a:t>
            </a:r>
            <a:r>
              <a:rPr lang="en-US" dirty="0"/>
              <a:t> -Mode Complete -Name </a:t>
            </a:r>
            <a:r>
              <a:rPr lang="en-US" dirty="0" err="1"/>
              <a:t>ExampleDeployment</a:t>
            </a:r>
            <a:r>
              <a:rPr lang="en-US" dirty="0"/>
              <a:t> ` -</a:t>
            </a:r>
            <a:r>
              <a:rPr lang="en-US" dirty="0" err="1"/>
              <a:t>ResourceGroupName</a:t>
            </a:r>
            <a:r>
              <a:rPr lang="en-US" dirty="0"/>
              <a:t> </a:t>
            </a:r>
            <a:r>
              <a:rPr lang="en-US" dirty="0" err="1"/>
              <a:t>ExampleResourceGroup</a:t>
            </a:r>
            <a:r>
              <a:rPr lang="en-US" dirty="0"/>
              <a:t> -</a:t>
            </a:r>
            <a:r>
              <a:rPr lang="en-US" dirty="0" err="1"/>
              <a:t>TemplateFile</a:t>
            </a:r>
            <a:r>
              <a:rPr lang="en-US" dirty="0"/>
              <a:t> c:\MyTemplates\storage.json </a:t>
            </a:r>
          </a:p>
        </p:txBody>
      </p:sp>
      <p:sp>
        <p:nvSpPr>
          <p:cNvPr id="4" name="Slide Number Placeholder 3"/>
          <p:cNvSpPr>
            <a:spLocks noGrp="1"/>
          </p:cNvSpPr>
          <p:nvPr>
            <p:ph type="sldNum" sz="quarter" idx="10"/>
          </p:nvPr>
        </p:nvSpPr>
        <p:spPr/>
        <p:txBody>
          <a:bodyPr/>
          <a:lstStyle/>
          <a:p>
            <a:fld id="{3AB32C7E-D9C3-40D4-8B5C-4BFC5FA60907}" type="slidenum">
              <a:rPr lang="en-US" smtClean="0"/>
              <a:t>29</a:t>
            </a:fld>
            <a:endParaRPr lang="en-US" dirty="0"/>
          </a:p>
        </p:txBody>
      </p:sp>
    </p:spTree>
    <p:extLst>
      <p:ext uri="{BB962C8B-B14F-4D97-AF65-F5344CB8AC3E}">
        <p14:creationId xmlns:p14="http://schemas.microsoft.com/office/powerpoint/2010/main" val="791073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a:t>
            </a:fld>
            <a:endParaRPr lang="en-US" dirty="0"/>
          </a:p>
        </p:txBody>
      </p:sp>
    </p:spTree>
    <p:extLst>
      <p:ext uri="{BB962C8B-B14F-4D97-AF65-F5344CB8AC3E}">
        <p14:creationId xmlns:p14="http://schemas.microsoft.com/office/powerpoint/2010/main" val="2261974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the parameters section of the template, you specify which values you can input when deploying the resources. These parameter values enable you to customize the deployment by providing values that are tailored for a particular environment (such as dev, test, and production). You do not have to provide parameters in your template, but without parameters your template would always deploy the same resources with the same names, locations, and properties.</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30</a:t>
            </a:fld>
            <a:endParaRPr lang="en-US" dirty="0"/>
          </a:p>
        </p:txBody>
      </p:sp>
    </p:spTree>
    <p:extLst>
      <p:ext uri="{BB962C8B-B14F-4D97-AF65-F5344CB8AC3E}">
        <p14:creationId xmlns:p14="http://schemas.microsoft.com/office/powerpoint/2010/main" val="37824042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31</a:t>
            </a:fld>
            <a:endParaRPr lang="en-US" dirty="0"/>
          </a:p>
        </p:txBody>
      </p:sp>
    </p:spTree>
    <p:extLst>
      <p:ext uri="{BB962C8B-B14F-4D97-AF65-F5344CB8AC3E}">
        <p14:creationId xmlns:p14="http://schemas.microsoft.com/office/powerpoint/2010/main" val="28496775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https://docs.microsoft.com/en-us/azure/azure-resource-manager/resource-manager-template-best-practices#variables</a:t>
            </a:r>
            <a:r>
              <a:rPr lang="en-US" sz="1200" dirty="0"/>
              <a:t> </a:t>
            </a:r>
          </a:p>
          <a:p>
            <a:r>
              <a:rPr lang="en-US" dirty="0"/>
              <a:t> </a:t>
            </a:r>
          </a:p>
        </p:txBody>
      </p:sp>
      <p:sp>
        <p:nvSpPr>
          <p:cNvPr id="4" name="Slide Number Placeholder 3"/>
          <p:cNvSpPr>
            <a:spLocks noGrp="1"/>
          </p:cNvSpPr>
          <p:nvPr>
            <p:ph type="sldNum" sz="quarter" idx="10"/>
          </p:nvPr>
        </p:nvSpPr>
        <p:spPr/>
        <p:txBody>
          <a:bodyPr/>
          <a:lstStyle/>
          <a:p>
            <a:fld id="{3AB32C7E-D9C3-40D4-8B5C-4BFC5FA60907}" type="slidenum">
              <a:rPr lang="en-US" smtClean="0"/>
              <a:t>32</a:t>
            </a:fld>
            <a:endParaRPr lang="en-US" dirty="0"/>
          </a:p>
        </p:txBody>
      </p:sp>
    </p:spTree>
    <p:extLst>
      <p:ext uri="{BB962C8B-B14F-4D97-AF65-F5344CB8AC3E}">
        <p14:creationId xmlns:p14="http://schemas.microsoft.com/office/powerpoint/2010/main" val="32749343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33</a:t>
            </a:fld>
            <a:endParaRPr lang="en-US" dirty="0"/>
          </a:p>
        </p:txBody>
      </p:sp>
    </p:spTree>
    <p:extLst>
      <p:ext uri="{BB962C8B-B14F-4D97-AF65-F5344CB8AC3E}">
        <p14:creationId xmlns:p14="http://schemas.microsoft.com/office/powerpoint/2010/main" val="6106494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https://docs.microsoft.com/en-us/azure/azure-resource-manager/resource-group-define-dependencies</a:t>
            </a:r>
            <a:r>
              <a:rPr lang="en-US" dirty="0"/>
              <a:t> </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34</a:t>
            </a:fld>
            <a:endParaRPr lang="en-US" dirty="0"/>
          </a:p>
        </p:txBody>
      </p:sp>
    </p:spTree>
    <p:extLst>
      <p:ext uri="{BB962C8B-B14F-4D97-AF65-F5344CB8AC3E}">
        <p14:creationId xmlns:p14="http://schemas.microsoft.com/office/powerpoint/2010/main" val="37067001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35</a:t>
            </a:fld>
            <a:endParaRPr lang="en-US" dirty="0"/>
          </a:p>
        </p:txBody>
      </p:sp>
    </p:spTree>
    <p:extLst>
      <p:ext uri="{BB962C8B-B14F-4D97-AF65-F5344CB8AC3E}">
        <p14:creationId xmlns:p14="http://schemas.microsoft.com/office/powerpoint/2010/main" val="3889629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36</a:t>
            </a:fld>
            <a:endParaRPr lang="en-US" dirty="0"/>
          </a:p>
        </p:txBody>
      </p:sp>
    </p:spTree>
    <p:extLst>
      <p:ext uri="{BB962C8B-B14F-4D97-AF65-F5344CB8AC3E}">
        <p14:creationId xmlns:p14="http://schemas.microsoft.com/office/powerpoint/2010/main" val="40185180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37</a:t>
            </a:fld>
            <a:endParaRPr lang="en-US" dirty="0"/>
          </a:p>
        </p:txBody>
      </p:sp>
    </p:spTree>
    <p:extLst>
      <p:ext uri="{BB962C8B-B14F-4D97-AF65-F5344CB8AC3E}">
        <p14:creationId xmlns:p14="http://schemas.microsoft.com/office/powerpoint/2010/main" val="2192484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38</a:t>
            </a:fld>
            <a:endParaRPr lang="en-US" dirty="0"/>
          </a:p>
        </p:txBody>
      </p:sp>
    </p:spTree>
    <p:extLst>
      <p:ext uri="{BB962C8B-B14F-4D97-AF65-F5344CB8AC3E}">
        <p14:creationId xmlns:p14="http://schemas.microsoft.com/office/powerpoint/2010/main" val="41852431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39</a:t>
            </a:fld>
            <a:endParaRPr lang="en-US" dirty="0"/>
          </a:p>
        </p:txBody>
      </p:sp>
    </p:spTree>
    <p:extLst>
      <p:ext uri="{BB962C8B-B14F-4D97-AF65-F5344CB8AC3E}">
        <p14:creationId xmlns:p14="http://schemas.microsoft.com/office/powerpoint/2010/main" val="4169948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a:t>
            </a:fld>
            <a:endParaRPr lang="en-US" dirty="0"/>
          </a:p>
        </p:txBody>
      </p:sp>
    </p:spTree>
    <p:extLst>
      <p:ext uri="{BB962C8B-B14F-4D97-AF65-F5344CB8AC3E}">
        <p14:creationId xmlns:p14="http://schemas.microsoft.com/office/powerpoint/2010/main" val="41203475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Connect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10/18/2017 3:37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19169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41</a:t>
            </a:fld>
            <a:endParaRPr lang="en-US" dirty="0"/>
          </a:p>
        </p:txBody>
      </p:sp>
    </p:spTree>
    <p:extLst>
      <p:ext uri="{BB962C8B-B14F-4D97-AF65-F5344CB8AC3E}">
        <p14:creationId xmlns:p14="http://schemas.microsoft.com/office/powerpoint/2010/main" val="12926599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42</a:t>
            </a:fld>
            <a:endParaRPr lang="en-US" dirty="0"/>
          </a:p>
        </p:txBody>
      </p:sp>
    </p:spTree>
    <p:extLst>
      <p:ext uri="{BB962C8B-B14F-4D97-AF65-F5344CB8AC3E}">
        <p14:creationId xmlns:p14="http://schemas.microsoft.com/office/powerpoint/2010/main" val="24507392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https://docs.microsoft.com/en-us/azure/azure-resource-manager/resource-group-template-deploy</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43</a:t>
            </a:fld>
            <a:endParaRPr lang="en-US" dirty="0"/>
          </a:p>
        </p:txBody>
      </p:sp>
    </p:spTree>
    <p:extLst>
      <p:ext uri="{BB962C8B-B14F-4D97-AF65-F5344CB8AC3E}">
        <p14:creationId xmlns:p14="http://schemas.microsoft.com/office/powerpoint/2010/main" val="15708672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44</a:t>
            </a:fld>
            <a:endParaRPr lang="en-US" dirty="0"/>
          </a:p>
        </p:txBody>
      </p:sp>
    </p:spTree>
    <p:extLst>
      <p:ext uri="{BB962C8B-B14F-4D97-AF65-F5344CB8AC3E}">
        <p14:creationId xmlns:p14="http://schemas.microsoft.com/office/powerpoint/2010/main" val="5778060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45</a:t>
            </a:fld>
            <a:endParaRPr lang="en-US" dirty="0"/>
          </a:p>
        </p:txBody>
      </p:sp>
    </p:spTree>
    <p:extLst>
      <p:ext uri="{BB962C8B-B14F-4D97-AF65-F5344CB8AC3E}">
        <p14:creationId xmlns:p14="http://schemas.microsoft.com/office/powerpoint/2010/main" val="38905862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An Azure Region is a geographic region that contains a collection of data centers. Datacenters will be in close geo proximity to each other – separate buildings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It’s more than one building.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There are over 36 Azure regions: </a:t>
            </a:r>
            <a:r>
              <a:rPr kumimoji="0" lang="en-US" sz="2000" b="0" i="0" u="none" strike="noStrike" kern="1200" cap="none" spc="0" normalizeH="0" baseline="0" noProof="0" dirty="0">
                <a:ln>
                  <a:noFill/>
                </a:ln>
                <a:solidFill>
                  <a:prstClr val="black"/>
                </a:solidFill>
                <a:effectLst/>
                <a:uLnTx/>
                <a:uFillTx/>
                <a:latin typeface="+mn-lt"/>
                <a:ea typeface="+mn-ea"/>
                <a:cs typeface="+mn-cs"/>
                <a:hlinkClick r:id="rId3"/>
              </a:rPr>
              <a:t>https://azure.microsoft.com/en-us/regions/</a:t>
            </a: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Regions might have restrictions – </a:t>
            </a:r>
            <a:r>
              <a:rPr kumimoji="0" lang="en-US" sz="2000" b="0" i="0" u="none" strike="noStrike" kern="1200" cap="none" spc="0" normalizeH="0" baseline="0" noProof="0" dirty="0" err="1">
                <a:ln>
                  <a:noFill/>
                </a:ln>
                <a:solidFill>
                  <a:prstClr val="black"/>
                </a:solidFill>
                <a:effectLst/>
                <a:uLnTx/>
                <a:uFillTx/>
                <a:latin typeface="+mn-lt"/>
                <a:ea typeface="+mn-ea"/>
                <a:cs typeface="+mn-cs"/>
              </a:rPr>
              <a:t>eg</a:t>
            </a:r>
            <a:r>
              <a:rPr kumimoji="0" lang="en-US" sz="2000" b="0" i="0" u="none" strike="noStrike" kern="1200" cap="none" spc="0" normalizeH="0" baseline="0" noProof="0" dirty="0">
                <a:ln>
                  <a:noFill/>
                </a:ln>
                <a:solidFill>
                  <a:prstClr val="black"/>
                </a:solidFill>
                <a:effectLst/>
                <a:uLnTx/>
                <a:uFillTx/>
                <a:latin typeface="+mn-lt"/>
                <a:ea typeface="+mn-ea"/>
                <a:cs typeface="+mn-cs"/>
              </a:rPr>
              <a:t>. China -  you might need a billing address in that country</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All services might not be available in all regions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Special / Sovereign Regions:</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US </a:t>
            </a:r>
            <a:r>
              <a:rPr kumimoji="0" lang="en-US" sz="1700" b="0" i="0" u="none" strike="noStrike" kern="1200" cap="none" spc="0" normalizeH="0" baseline="0" noProof="0" dirty="0" err="1">
                <a:ln>
                  <a:noFill/>
                </a:ln>
                <a:solidFill>
                  <a:prstClr val="black"/>
                </a:solidFill>
                <a:effectLst/>
                <a:uLnTx/>
                <a:uFillTx/>
                <a:latin typeface="+mn-lt"/>
                <a:ea typeface="+mn-ea"/>
                <a:cs typeface="+mn-cs"/>
              </a:rPr>
              <a:t>Gov</a:t>
            </a:r>
            <a:r>
              <a:rPr kumimoji="0" lang="en-US" sz="1700" b="0" i="0" u="none" strike="noStrike" kern="1200" cap="none" spc="0" normalizeH="0" baseline="0" noProof="0" dirty="0">
                <a:ln>
                  <a:noFill/>
                </a:ln>
                <a:solidFill>
                  <a:prstClr val="black"/>
                </a:solidFill>
                <a:effectLst/>
                <a:uLnTx/>
                <a:uFillTx/>
                <a:latin typeface="+mn-lt"/>
                <a:ea typeface="+mn-ea"/>
                <a:cs typeface="+mn-cs"/>
              </a:rPr>
              <a:t> Virginia/Iowa</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China East, China North</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Germany Central, </a:t>
            </a:r>
            <a:r>
              <a:rPr kumimoji="0" lang="en-US" sz="1700" b="0" i="0" u="none" strike="noStrike" kern="1200" cap="none" spc="0" normalizeH="0" baseline="0" noProof="0" dirty="0" err="1">
                <a:ln>
                  <a:noFill/>
                </a:ln>
                <a:solidFill>
                  <a:prstClr val="black"/>
                </a:solidFill>
                <a:effectLst/>
                <a:uLnTx/>
                <a:uFillTx/>
                <a:latin typeface="+mn-lt"/>
                <a:ea typeface="+mn-ea"/>
                <a:cs typeface="+mn-cs"/>
              </a:rPr>
              <a:t>Gemany</a:t>
            </a:r>
            <a:r>
              <a:rPr kumimoji="0" lang="en-US" sz="1700" b="0" i="0" u="none" strike="noStrike" kern="1200" cap="none" spc="0" normalizeH="0" baseline="0" noProof="0" dirty="0">
                <a:ln>
                  <a:noFill/>
                </a:ln>
                <a:solidFill>
                  <a:prstClr val="black"/>
                </a:solidFill>
                <a:effectLst/>
                <a:uLnTx/>
                <a:uFillTx/>
                <a:latin typeface="+mn-lt"/>
                <a:ea typeface="+mn-ea"/>
                <a:cs typeface="+mn-cs"/>
              </a:rPr>
              <a:t> Northeast</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700" b="0" i="0" u="none" strike="noStrike" kern="1200" cap="none" spc="0" normalizeH="0" baseline="0" noProof="0" dirty="0">
              <a:ln>
                <a:noFill/>
              </a:ln>
              <a:solidFill>
                <a:prstClr val="black"/>
              </a:solidFill>
              <a:effectLst/>
              <a:uLnTx/>
              <a:uFillTx/>
              <a:latin typeface="+mn-lt"/>
              <a:ea typeface="+mn-ea"/>
              <a:cs typeface="+mn-cs"/>
            </a:endParaRP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700" b="0"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10"/>
          </p:nvPr>
        </p:nvSpPr>
        <p:spPr/>
        <p:txBody>
          <a:bodyPr/>
          <a:lstStyle/>
          <a:p>
            <a:fld id="{3AB32C7E-D9C3-40D4-8B5C-4BFC5FA60907}" type="slidenum">
              <a:rPr lang="en-US" smtClean="0"/>
              <a:t>46</a:t>
            </a:fld>
            <a:endParaRPr lang="en-US" dirty="0"/>
          </a:p>
        </p:txBody>
      </p:sp>
    </p:spTree>
    <p:extLst>
      <p:ext uri="{BB962C8B-B14F-4D97-AF65-F5344CB8AC3E}">
        <p14:creationId xmlns:p14="http://schemas.microsoft.com/office/powerpoint/2010/main" val="18067555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Datacenters are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An Azure Region is a geographic region that contains a collection of data centers.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It’s more than one building.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There are over 36 Azure regions: </a:t>
            </a:r>
            <a:r>
              <a:rPr kumimoji="0" lang="en-US" sz="2000" b="0" i="0" u="none" strike="noStrike" kern="1200" cap="none" spc="0" normalizeH="0" baseline="0" noProof="0" dirty="0">
                <a:ln>
                  <a:noFill/>
                </a:ln>
                <a:solidFill>
                  <a:prstClr val="black"/>
                </a:solidFill>
                <a:effectLst/>
                <a:uLnTx/>
                <a:uFillTx/>
                <a:latin typeface="+mn-lt"/>
                <a:ea typeface="+mn-ea"/>
                <a:cs typeface="+mn-cs"/>
                <a:hlinkClick r:id="rId3"/>
              </a:rPr>
              <a:t>https://azure.microsoft.com/en-us/regions/</a:t>
            </a: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Special / Sovereign Regions:</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US </a:t>
            </a:r>
            <a:r>
              <a:rPr kumimoji="0" lang="en-US" sz="1700" b="0" i="0" u="none" strike="noStrike" kern="1200" cap="none" spc="0" normalizeH="0" baseline="0" noProof="0" dirty="0" err="1">
                <a:ln>
                  <a:noFill/>
                </a:ln>
                <a:solidFill>
                  <a:prstClr val="black"/>
                </a:solidFill>
                <a:effectLst/>
                <a:uLnTx/>
                <a:uFillTx/>
                <a:latin typeface="+mn-lt"/>
                <a:ea typeface="+mn-ea"/>
                <a:cs typeface="+mn-cs"/>
              </a:rPr>
              <a:t>Gov</a:t>
            </a:r>
            <a:r>
              <a:rPr kumimoji="0" lang="en-US" sz="1700" b="0" i="0" u="none" strike="noStrike" kern="1200" cap="none" spc="0" normalizeH="0" baseline="0" noProof="0" dirty="0">
                <a:ln>
                  <a:noFill/>
                </a:ln>
                <a:solidFill>
                  <a:prstClr val="black"/>
                </a:solidFill>
                <a:effectLst/>
                <a:uLnTx/>
                <a:uFillTx/>
                <a:latin typeface="+mn-lt"/>
                <a:ea typeface="+mn-ea"/>
                <a:cs typeface="+mn-cs"/>
              </a:rPr>
              <a:t> Virginia/Iowa</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China East, China North</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Germany Central, </a:t>
            </a:r>
            <a:r>
              <a:rPr kumimoji="0" lang="en-US" sz="1700" b="0" i="0" u="none" strike="noStrike" kern="1200" cap="none" spc="0" normalizeH="0" baseline="0" noProof="0" dirty="0" err="1">
                <a:ln>
                  <a:noFill/>
                </a:ln>
                <a:solidFill>
                  <a:prstClr val="black"/>
                </a:solidFill>
                <a:effectLst/>
                <a:uLnTx/>
                <a:uFillTx/>
                <a:latin typeface="+mn-lt"/>
                <a:ea typeface="+mn-ea"/>
                <a:cs typeface="+mn-cs"/>
              </a:rPr>
              <a:t>Gemany</a:t>
            </a:r>
            <a:r>
              <a:rPr kumimoji="0" lang="en-US" sz="1700" b="0" i="0" u="none" strike="noStrike" kern="1200" cap="none" spc="0" normalizeH="0" baseline="0" noProof="0" dirty="0">
                <a:ln>
                  <a:noFill/>
                </a:ln>
                <a:solidFill>
                  <a:prstClr val="black"/>
                </a:solidFill>
                <a:effectLst/>
                <a:uLnTx/>
                <a:uFillTx/>
                <a:latin typeface="+mn-lt"/>
                <a:ea typeface="+mn-ea"/>
                <a:cs typeface="+mn-cs"/>
              </a:rPr>
              <a:t> Northeast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Region Pairs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In same geography (such as US, Europe or Asia)</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Replicated resources are replicated across pairs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In broad geographic outage, one region in the pair is prioritized</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Data resides in the same geography as its pair (except Brazil South)</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Pairs: </a:t>
            </a:r>
            <a:r>
              <a:rPr kumimoji="0" lang="en-US" sz="2000" b="0" i="0" u="none" strike="noStrike" kern="1200" cap="none" spc="0" normalizeH="0" baseline="0" noProof="0" dirty="0">
                <a:ln>
                  <a:noFill/>
                </a:ln>
                <a:solidFill>
                  <a:prstClr val="black"/>
                </a:solidFill>
                <a:effectLst/>
                <a:uLnTx/>
                <a:uFillTx/>
                <a:latin typeface="+mn-lt"/>
                <a:ea typeface="+mn-ea"/>
                <a:cs typeface="+mn-cs"/>
                <a:hlinkClick r:id="rId4"/>
              </a:rPr>
              <a:t>https://docs.microsoft.com/en-us/azure/best-practices-availability-paired-regions#what-are-paired-regions</a:t>
            </a: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Azure Storage GRS and RA-GRS replicates data from one region to its pair.</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48814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22222"/>
                </a:solidFill>
                <a:effectLst/>
                <a:latin typeface="segoe-ui_normal"/>
              </a:rPr>
              <a:t>Microsoft Azure Traffic Manager allows you to control the distribution of user traffic for service endpoints in different datacenters. Service endpoints supported by Traffic Manager include Azure VMs, Web Apps, and cloud services. You can also use Traffic Manager with external, non-Azure endpoints.</a:t>
            </a:r>
            <a:r>
              <a:rPr lang="en-US" b="0" i="0" u="none" strike="noStrike" dirty="0">
                <a:solidFill>
                  <a:srgbClr val="6D7079"/>
                </a:solidFill>
                <a:effectLst/>
                <a:latin typeface="Helvetica Neue"/>
              </a:rPr>
              <a:t>+</a:t>
            </a:r>
            <a:endParaRPr lang="en-US" b="0" i="0" dirty="0">
              <a:solidFill>
                <a:srgbClr val="222222"/>
              </a:solidFill>
              <a:effectLst/>
              <a:latin typeface="segoe-ui_normal"/>
            </a:endParaRPr>
          </a:p>
          <a:p>
            <a:pPr algn="l"/>
            <a:r>
              <a:rPr lang="en-US" b="0" i="0" dirty="0">
                <a:solidFill>
                  <a:srgbClr val="222222"/>
                </a:solidFill>
                <a:effectLst/>
                <a:latin typeface="segoe-ui_normal"/>
              </a:rPr>
              <a:t>Traffic Manager uses the Domain Name System (DNS) to direct client requests to the most appropriate endpoint based on a traffic-routing method and the health of the endpoints. Traffic Manager provides a range of </a:t>
            </a:r>
            <a:r>
              <a:rPr lang="en-US" b="0" i="0" u="none" strike="noStrike" dirty="0">
                <a:solidFill>
                  <a:srgbClr val="0078D7"/>
                </a:solidFill>
                <a:effectLst/>
                <a:latin typeface="segoe-ui_normal"/>
                <a:hlinkClick r:id="rId3"/>
              </a:rPr>
              <a:t>traffic-routing methods</a:t>
            </a:r>
            <a:r>
              <a:rPr lang="en-US" b="0" i="0" dirty="0">
                <a:solidFill>
                  <a:srgbClr val="222222"/>
                </a:solidFill>
                <a:effectLst/>
                <a:latin typeface="segoe-ui_normal"/>
              </a:rPr>
              <a:t> and </a:t>
            </a:r>
            <a:r>
              <a:rPr lang="en-US" b="0" i="0" u="none" strike="noStrike" dirty="0">
                <a:solidFill>
                  <a:srgbClr val="0078D7"/>
                </a:solidFill>
                <a:effectLst/>
                <a:latin typeface="segoe-ui_normal"/>
                <a:hlinkClick r:id="rId4"/>
              </a:rPr>
              <a:t>endpoint monitoring options</a:t>
            </a:r>
            <a:r>
              <a:rPr lang="en-US" b="0" i="0" dirty="0">
                <a:solidFill>
                  <a:srgbClr val="222222"/>
                </a:solidFill>
                <a:effectLst/>
                <a:latin typeface="segoe-ui_normal"/>
              </a:rPr>
              <a:t> to suit different application needs and automatic failover models. Traffic Manager is resilient to failure, including the failure of an entire Azure region.</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48</a:t>
            </a:fld>
            <a:endParaRPr lang="en-US" dirty="0"/>
          </a:p>
        </p:txBody>
      </p:sp>
    </p:spTree>
    <p:extLst>
      <p:ext uri="{BB962C8B-B14F-4D97-AF65-F5344CB8AC3E}">
        <p14:creationId xmlns:p14="http://schemas.microsoft.com/office/powerpoint/2010/main" val="34013201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49</a:t>
            </a:fld>
            <a:endParaRPr lang="en-US" dirty="0"/>
          </a:p>
        </p:txBody>
      </p:sp>
    </p:spTree>
    <p:extLst>
      <p:ext uri="{BB962C8B-B14F-4D97-AF65-F5344CB8AC3E}">
        <p14:creationId xmlns:p14="http://schemas.microsoft.com/office/powerpoint/2010/main" val="96512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a:t>
            </a:fld>
            <a:endParaRPr lang="en-US" dirty="0"/>
          </a:p>
        </p:txBody>
      </p:sp>
    </p:spTree>
    <p:extLst>
      <p:ext uri="{BB962C8B-B14F-4D97-AF65-F5344CB8AC3E}">
        <p14:creationId xmlns:p14="http://schemas.microsoft.com/office/powerpoint/2010/main" val="10392035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50</a:t>
            </a:fld>
            <a:endParaRPr lang="en-US" dirty="0"/>
          </a:p>
        </p:txBody>
      </p:sp>
    </p:spTree>
    <p:extLst>
      <p:ext uri="{BB962C8B-B14F-4D97-AF65-F5344CB8AC3E}">
        <p14:creationId xmlns:p14="http://schemas.microsoft.com/office/powerpoint/2010/main" val="3774844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Limits: </a:t>
            </a:r>
            <a:r>
              <a:rPr lang="en-US" dirty="0">
                <a:hlinkClick r:id="rId3"/>
              </a:rPr>
              <a:t>https://docs.microsoft.com/en-us/azure/azure-subscription-service-limits#virtual-machines-limits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Pricing - </a:t>
            </a:r>
            <a:r>
              <a:rPr lang="en-US" dirty="0">
                <a:hlinkClick r:id="rId4"/>
              </a:rPr>
              <a:t>https://azure.microsoft.com/en-us/pricing/details/virtual-machines/linux/</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Vertical scaling - https://docs.microsoft.com/en-us/azure/virtual-machines/linux/vertical-scaling-automation?toc=%2fazure%2fvirtual-machines%2flinux%2ftoc.json </a:t>
            </a:r>
          </a:p>
        </p:txBody>
      </p:sp>
      <p:sp>
        <p:nvSpPr>
          <p:cNvPr id="4" name="Slide Number Placeholder 3"/>
          <p:cNvSpPr>
            <a:spLocks noGrp="1"/>
          </p:cNvSpPr>
          <p:nvPr>
            <p:ph type="sldNum" sz="quarter" idx="10"/>
          </p:nvPr>
        </p:nvSpPr>
        <p:spPr/>
        <p:txBody>
          <a:bodyPr/>
          <a:lstStyle/>
          <a:p>
            <a:fld id="{3AB32C7E-D9C3-40D4-8B5C-4BFC5FA60907}" type="slidenum">
              <a:rPr lang="en-US" smtClean="0"/>
              <a:t>6</a:t>
            </a:fld>
            <a:endParaRPr lang="en-US" dirty="0"/>
          </a:p>
        </p:txBody>
      </p:sp>
    </p:spTree>
    <p:extLst>
      <p:ext uri="{BB962C8B-B14F-4D97-AF65-F5344CB8AC3E}">
        <p14:creationId xmlns:p14="http://schemas.microsoft.com/office/powerpoint/2010/main" val="41900202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If you want to lift and shift an app – for example, a legacy app</a:t>
            </a:r>
          </a:p>
          <a:p>
            <a:pPr marL="171450" indent="-171450">
              <a:buFontTx/>
              <a:buChar char="-"/>
            </a:pPr>
            <a:r>
              <a:rPr lang="en-US" dirty="0"/>
              <a:t>You need to customize the OS and install depend</a:t>
            </a:r>
          </a:p>
        </p:txBody>
      </p:sp>
      <p:sp>
        <p:nvSpPr>
          <p:cNvPr id="4" name="Slide Number Placeholder 3"/>
          <p:cNvSpPr>
            <a:spLocks noGrp="1"/>
          </p:cNvSpPr>
          <p:nvPr>
            <p:ph type="sldNum" sz="quarter" idx="10"/>
          </p:nvPr>
        </p:nvSpPr>
        <p:spPr/>
        <p:txBody>
          <a:bodyPr/>
          <a:lstStyle/>
          <a:p>
            <a:fld id="{3AB32C7E-D9C3-40D4-8B5C-4BFC5FA60907}" type="slidenum">
              <a:rPr lang="en-US" smtClean="0"/>
              <a:t>7</a:t>
            </a:fld>
            <a:endParaRPr lang="en-US" dirty="0"/>
          </a:p>
        </p:txBody>
      </p:sp>
    </p:spTree>
    <p:extLst>
      <p:ext uri="{BB962C8B-B14F-4D97-AF65-F5344CB8AC3E}">
        <p14:creationId xmlns:p14="http://schemas.microsoft.com/office/powerpoint/2010/main" val="2896390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x-none" dirty="0">
                <a:hlinkClick r:id="rId3"/>
              </a:rPr>
              <a:t>https://docs.microsoft.com/en-us/azure/virtual-machines/linux/endorsed-distros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Bring your own image for windows server 2003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x-none" dirty="0"/>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8</a:t>
            </a:fld>
            <a:endParaRPr lang="en-US" dirty="0"/>
          </a:p>
        </p:txBody>
      </p:sp>
    </p:spTree>
    <p:extLst>
      <p:ext uri="{BB962C8B-B14F-4D97-AF65-F5344CB8AC3E}">
        <p14:creationId xmlns:p14="http://schemas.microsoft.com/office/powerpoint/2010/main" val="1161441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 series - https://buildazure.com/2017/09/11/more-affordable-azure-vms-with-burstable-b-series/ </a:t>
            </a:r>
          </a:p>
          <a:p>
            <a:endParaRPr lang="en-US" dirty="0"/>
          </a:p>
          <a:p>
            <a:r>
              <a:rPr lang="en-US" dirty="0"/>
              <a:t>Determine Cores, RAM, ACUs, Disks, NICs, Network Speed, Temporary Storage, SSD support</a:t>
            </a:r>
          </a:p>
          <a:p>
            <a:r>
              <a:rPr lang="en-US" dirty="0"/>
              <a:t>High level categories:</a:t>
            </a:r>
          </a:p>
          <a:p>
            <a:endParaRPr lang="en-US" dirty="0"/>
          </a:p>
          <a:p>
            <a:r>
              <a:rPr lang="en-US" dirty="0" err="1"/>
              <a:t>Acu</a:t>
            </a:r>
            <a:r>
              <a:rPr lang="en-US" dirty="0"/>
              <a:t> helps normalize </a:t>
            </a:r>
            <a:r>
              <a:rPr lang="en-US" dirty="0" err="1"/>
              <a:t>cpu</a:t>
            </a:r>
            <a:r>
              <a:rPr lang="en-US" dirty="0"/>
              <a:t> perf.. </a:t>
            </a:r>
            <a:r>
              <a:rPr lang="en-US" dirty="0" err="1"/>
              <a:t>D&amp;f</a:t>
            </a:r>
            <a:r>
              <a:rPr lang="en-US" dirty="0"/>
              <a:t> have same </a:t>
            </a:r>
            <a:r>
              <a:rPr lang="en-US" dirty="0" err="1"/>
              <a:t>acu</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9</a:t>
            </a:fld>
            <a:endParaRPr lang="en-US" dirty="0"/>
          </a:p>
        </p:txBody>
      </p:sp>
    </p:spTree>
    <p:extLst>
      <p:ext uri="{BB962C8B-B14F-4D97-AF65-F5344CB8AC3E}">
        <p14:creationId xmlns:p14="http://schemas.microsoft.com/office/powerpoint/2010/main" val="3597234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emf"/><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Lab">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0"/>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5" y="117609"/>
            <a:ext cx="1253869" cy="923330"/>
          </a:xfrm>
          <a:prstGeom prst="rect">
            <a:avLst/>
          </a:prstGeom>
        </p:spPr>
        <p:txBody>
          <a:bodyPr wrap="none">
            <a:spAutoFit/>
          </a:bodyPr>
          <a:lstStyle/>
          <a:p>
            <a:r>
              <a:rPr lang="en-US" sz="5400" dirty="0"/>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8" y="5823048"/>
            <a:ext cx="2782277" cy="369332"/>
          </a:xfrm>
          <a:prstGeom prst="rect">
            <a:avLst/>
          </a:prstGeom>
          <a:noFill/>
        </p:spPr>
        <p:txBody>
          <a:bodyPr wrap="square" rtlCol="0">
            <a:spAutoFit/>
          </a:bodyPr>
          <a:lstStyle/>
          <a:p>
            <a:r>
              <a:rPr lang="en-US" sz="1000" dirty="0"/>
              <a:t>Socialize: </a:t>
            </a:r>
            <a:r>
              <a:rPr lang="en-US" dirty="0"/>
              <a:t>#70-534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8" y="6206895"/>
            <a:ext cx="11768137" cy="603708"/>
          </a:xfrm>
          <a:solidFill>
            <a:srgbClr val="FFF2CC"/>
          </a:solidFill>
        </p:spPr>
        <p:txBody>
          <a:bodyPr>
            <a:noAutofit/>
          </a:bodyPr>
          <a:lstStyle>
            <a:lvl1pPr marL="0" indent="0">
              <a:buFontTx/>
              <a:buNone/>
              <a:defRPr sz="1800" u="sng">
                <a:solidFill>
                  <a:srgbClr val="0070C0"/>
                </a:solidFill>
              </a:defRPr>
            </a:lvl1pPr>
            <a:lvl2pPr marL="457200" indent="0">
              <a:buFontTx/>
              <a:buNone/>
              <a:defRPr sz="1800" u="sng">
                <a:solidFill>
                  <a:srgbClr val="0070C0"/>
                </a:solidFill>
              </a:defRPr>
            </a:lvl2pPr>
            <a:lvl3pPr marL="914400" indent="0">
              <a:buFontTx/>
              <a:buNone/>
              <a:defRPr sz="1800" u="sng">
                <a:solidFill>
                  <a:srgbClr val="0070C0"/>
                </a:solidFill>
              </a:defRPr>
            </a:lvl3pPr>
            <a:lvl4pPr marL="1371600" indent="0">
              <a:buFontTx/>
              <a:buNone/>
              <a:defRPr sz="1800" u="sng">
                <a:solidFill>
                  <a:srgbClr val="0070C0"/>
                </a:solidFill>
              </a:defRPr>
            </a:lvl4pPr>
            <a:lvl5pPr marL="1828800"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1513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8406B1-5395-4EAD-BD16-C032EA563FF8}" type="datetimeFigureOut">
              <a:rPr lang="en-US" smtClean="0"/>
              <a:t>10/18/2017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01967869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31668988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024238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234885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1205566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4672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993603195"/>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dirty="0"/>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514155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3811260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79568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164723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8406B1-5395-4EAD-BD16-C032EA563FF8}" type="datetimeFigureOut">
              <a:rPr lang="en-US" smtClean="0"/>
              <a:t>10/18/2017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72874734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4044342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63409354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10/18/2017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3336647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10/18/2017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0589675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10/18/2017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7468195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10/18/2017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0266270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4"/>
          <a:stretch>
            <a:fillRect/>
          </a:stretch>
        </p:blipFill>
        <p:spPr>
          <a:xfrm>
            <a:off x="4733984" y="484298"/>
            <a:ext cx="6995026" cy="1300000"/>
          </a:xfrm>
          <a:prstGeom prst="rect">
            <a:avLst/>
          </a:prstGeom>
        </p:spPr>
      </p:pic>
    </p:spTree>
    <p:extLst>
      <p:ext uri="{BB962C8B-B14F-4D97-AF65-F5344CB8AC3E}">
        <p14:creationId xmlns:p14="http://schemas.microsoft.com/office/powerpoint/2010/main" val="1347594796"/>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179867080"/>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538634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9804285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5" name="Rectangle 4"/>
          <p:cNvSpPr/>
          <p:nvPr userDrawn="1"/>
        </p:nvSpPr>
        <p:spPr>
          <a:xfrm>
            <a:off x="268080" y="347873"/>
            <a:ext cx="3209533" cy="923330"/>
          </a:xfrm>
          <a:prstGeom prst="rect">
            <a:avLst/>
          </a:prstGeom>
        </p:spPr>
        <p:txBody>
          <a:bodyPr wrap="none">
            <a:spAutoFit/>
          </a:bodyPr>
          <a:lstStyle/>
          <a:p>
            <a:pPr algn="l"/>
            <a:r>
              <a:rPr lang="en-US" sz="540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84738"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005241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695699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131539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899525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70819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62889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33144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464809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623602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521247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
        <p:nvSpPr>
          <p:cNvPr id="8"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052375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95513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7213572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61594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163668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349759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62354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2907307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77974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604442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360172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4062275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dirty="0"/>
              <a:t>Click to edit Master title style</a:t>
            </a:r>
          </a:p>
        </p:txBody>
      </p:sp>
      <p:sp>
        <p:nvSpPr>
          <p:cNvPr id="3" name="Content Placeholder 2"/>
          <p:cNvSpPr>
            <a:spLocks noGrp="1"/>
          </p:cNvSpPr>
          <p:nvPr>
            <p:ph idx="1"/>
          </p:nvPr>
        </p:nvSpPr>
        <p:spPr>
          <a:xfrm>
            <a:off x="201591" y="1231902"/>
            <a:ext cx="11778205" cy="2421204"/>
          </a:xfrm>
        </p:spPr>
        <p:txBody>
          <a:bodyPr>
            <a:normAutofit/>
          </a:bodyPr>
          <a:lstStyle>
            <a:lvl1pPr marL="0" indent="0">
              <a:buFont typeface="Arial" panose="020B0604020202020204" pitchFamily="34" charset="0"/>
              <a:buNone/>
              <a:defRPr sz="280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2"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1"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200"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400"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600"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800"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3978" y="3283774"/>
            <a:ext cx="2782277" cy="369332"/>
          </a:xfrm>
          <a:prstGeom prst="rect">
            <a:avLst/>
          </a:prstGeom>
          <a:noFill/>
        </p:spPr>
        <p:txBody>
          <a:bodyPr wrap="square" rtlCol="0">
            <a:spAutoFit/>
          </a:bodyPr>
          <a:lstStyle/>
          <a:p>
            <a:r>
              <a:rPr lang="en-US" sz="1000" dirty="0"/>
              <a:t>Socialize: </a:t>
            </a:r>
            <a:r>
              <a:rPr lang="en-US" dirty="0"/>
              <a:t>#70-534 @ITProGuru</a:t>
            </a:r>
          </a:p>
        </p:txBody>
      </p:sp>
    </p:spTree>
    <p:extLst>
      <p:ext uri="{BB962C8B-B14F-4D97-AF65-F5344CB8AC3E}">
        <p14:creationId xmlns:p14="http://schemas.microsoft.com/office/powerpoint/2010/main" val="26817700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7998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Head Only">
    <p:spTree>
      <p:nvGrpSpPr>
        <p:cNvPr id="1" name=""/>
        <p:cNvGrpSpPr/>
        <p:nvPr/>
      </p:nvGrpSpPr>
      <p:grpSpPr>
        <a:xfrm>
          <a:off x="0" y="0"/>
          <a:ext cx="0" cy="0"/>
          <a:chOff x="0" y="0"/>
          <a:chExt cx="0" cy="0"/>
        </a:xfrm>
      </p:grpSpPr>
      <p:sp>
        <p:nvSpPr>
          <p:cNvPr id="2" name="Title 1"/>
          <p:cNvSpPr>
            <a:spLocks noGrp="1"/>
          </p:cNvSpPr>
          <p:nvPr>
            <p:ph type="title"/>
          </p:nvPr>
        </p:nvSpPr>
        <p:spPr>
          <a:xfrm>
            <a:off x="916336" y="449670"/>
            <a:ext cx="10303183" cy="678728"/>
          </a:xfrm>
        </p:spPr>
        <p:txBody>
          <a:bodyPr vert="horz" lIns="0" tIns="0" rIns="91432" bIns="45716" rtlCol="0" anchor="t" anchorCtr="0">
            <a:noAutofit/>
          </a:bodyPr>
          <a:lstStyle>
            <a:lvl1pPr algn="l" defTabSz="609437" rtl="0" eaLnBrk="1" latinLnBrk="0" hangingPunct="1">
              <a:lnSpc>
                <a:spcPct val="85000"/>
              </a:lnSpc>
              <a:spcBef>
                <a:spcPct val="0"/>
              </a:spcBef>
              <a:buNone/>
              <a:defRPr lang="en-US" sz="4266" b="0" i="0" kern="1200" spc="-40" dirty="0">
                <a:solidFill>
                  <a:schemeClr val="tx1"/>
                </a:solidFill>
                <a:latin typeface="Dual 400" panose="02000603000000020004" pitchFamily="2" charset="0"/>
                <a:ea typeface="+mj-ea"/>
                <a:cs typeface="Dual 400" panose="02000603000000020004" pitchFamily="2" charset="0"/>
              </a:defRPr>
            </a:lvl1pPr>
          </a:lstStyle>
          <a:p>
            <a:pPr lvl="0"/>
            <a:r>
              <a:rPr lang="en-US" dirty="0"/>
              <a:t>Click to edit Master title style</a:t>
            </a:r>
          </a:p>
        </p:txBody>
      </p:sp>
      <p:sp>
        <p:nvSpPr>
          <p:cNvPr id="6" name="Footer Placeholder 5"/>
          <p:cNvSpPr>
            <a:spLocks noGrp="1"/>
          </p:cNvSpPr>
          <p:nvPr>
            <p:ph type="ftr" sz="quarter" idx="3"/>
          </p:nvPr>
        </p:nvSpPr>
        <p:spPr>
          <a:xfrm>
            <a:off x="5332904" y="6499477"/>
            <a:ext cx="5487304" cy="179976"/>
          </a:xfrm>
          <a:prstGeom prst="rect">
            <a:avLst/>
          </a:prstGeom>
        </p:spPr>
        <p:txBody>
          <a:bodyPr vert="horz" wrap="square" lIns="0" tIns="0" rIns="0" bIns="0" rtlCol="0" anchor="b" anchorCtr="0"/>
          <a:lstStyle>
            <a:lvl1pPr marL="0" marR="0" indent="0" algn="r" defTabSz="1218823" rtl="0" eaLnBrk="1" fontAlgn="auto" latinLnBrk="0" hangingPunct="1">
              <a:lnSpc>
                <a:spcPct val="100000"/>
              </a:lnSpc>
              <a:spcBef>
                <a:spcPts val="0"/>
              </a:spcBef>
              <a:spcAft>
                <a:spcPts val="0"/>
              </a:spcAft>
              <a:buClrTx/>
              <a:buSzTx/>
              <a:buFontTx/>
              <a:buNone/>
              <a:tabLst/>
              <a:defRPr sz="933" cap="none" spc="-26" baseline="0">
                <a:solidFill>
                  <a:schemeClr val="tx1"/>
                </a:solidFill>
                <a:latin typeface="Dual 400" panose="02000603000000020004" pitchFamily="2" charset="0"/>
              </a:defRPr>
            </a:lvl1pPr>
          </a:lstStyle>
          <a:p>
            <a:pPr>
              <a:defRPr/>
            </a:pPr>
            <a:r>
              <a:rPr lang="en-US"/>
              <a:t>© 2016 BROCADE COMMUNICATIONS SYSTEMS, INC. INTERNAL USE ONLY</a:t>
            </a:r>
            <a:endParaRPr lang="en-US" dirty="0"/>
          </a:p>
        </p:txBody>
      </p:sp>
      <p:sp>
        <p:nvSpPr>
          <p:cNvPr id="7" name="Slide Number Placeholder 6"/>
          <p:cNvSpPr>
            <a:spLocks noGrp="1"/>
          </p:cNvSpPr>
          <p:nvPr>
            <p:ph type="sldNum" sz="quarter" idx="4"/>
          </p:nvPr>
        </p:nvSpPr>
        <p:spPr>
          <a:xfrm>
            <a:off x="10892798" y="6526317"/>
            <a:ext cx="342401" cy="155234"/>
          </a:xfrm>
          <a:prstGeom prst="rect">
            <a:avLst/>
          </a:prstGeom>
        </p:spPr>
        <p:txBody>
          <a:bodyPr vert="horz" wrap="square" lIns="0" tIns="0" rIns="0" bIns="0" rtlCol="0" anchor="b" anchorCtr="0"/>
          <a:lstStyle>
            <a:lvl1pPr algn="r">
              <a:defRPr sz="933" spc="53" baseline="0">
                <a:solidFill>
                  <a:schemeClr val="tx1"/>
                </a:solidFill>
                <a:latin typeface="Dual 400" panose="02000603000000020004" pitchFamily="2" charset="0"/>
              </a:defRPr>
            </a:lvl1pPr>
          </a:lstStyle>
          <a:p>
            <a:fld id="{7BCC8D0D-EAEC-449D-9161-023DFF90F2E2}" type="slidenum">
              <a:rPr lang="en-US" smtClean="0"/>
              <a:pPr/>
              <a:t>‹#›</a:t>
            </a:fld>
            <a:endParaRPr lang="en-US" dirty="0"/>
          </a:p>
        </p:txBody>
      </p:sp>
      <p:sp>
        <p:nvSpPr>
          <p:cNvPr id="8" name="Text Placeholder 6"/>
          <p:cNvSpPr>
            <a:spLocks noGrp="1"/>
          </p:cNvSpPr>
          <p:nvPr>
            <p:ph type="body" sz="quarter" idx="10"/>
          </p:nvPr>
        </p:nvSpPr>
        <p:spPr>
          <a:xfrm>
            <a:off x="478367" y="6499225"/>
            <a:ext cx="4827058" cy="183093"/>
          </a:xfrm>
        </p:spPr>
        <p:txBody>
          <a:bodyPr lIns="0" tIns="0" rIns="0" bIns="0" anchor="b" anchorCtr="0">
            <a:normAutofit/>
          </a:bodyPr>
          <a:lstStyle>
            <a:lvl1pPr marL="0" indent="0">
              <a:buNone/>
              <a:defRPr sz="933" cap="all" baseline="0">
                <a:solidFill>
                  <a:schemeClr val="bg1">
                    <a:lumMod val="50000"/>
                  </a:schemeClr>
                </a:solidFill>
              </a:defRPr>
            </a:lvl1pPr>
            <a:lvl2pPr marL="152375" indent="0">
              <a:buNone/>
              <a:defRPr sz="933"/>
            </a:lvl2pPr>
            <a:lvl3pPr>
              <a:defRPr sz="933"/>
            </a:lvl3pPr>
            <a:lvl4pPr>
              <a:defRPr sz="933"/>
            </a:lvl4pPr>
            <a:lvl5pPr>
              <a:defRPr sz="933"/>
            </a:lvl5pPr>
          </a:lstStyle>
          <a:p>
            <a:pPr lvl="0"/>
            <a:r>
              <a:rPr lang="en-US" dirty="0"/>
              <a:t>Click to edit Master text styles</a:t>
            </a:r>
          </a:p>
        </p:txBody>
      </p:sp>
    </p:spTree>
    <p:extLst>
      <p:ext uri="{BB962C8B-B14F-4D97-AF65-F5344CB8AC3E}">
        <p14:creationId xmlns:p14="http://schemas.microsoft.com/office/powerpoint/2010/main" val="182342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6"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82259" y="6011681"/>
            <a:ext cx="1344637" cy="287755"/>
          </a:xfrm>
          <a:prstGeom prst="rect">
            <a:avLst/>
          </a:prstGeom>
        </p:spPr>
      </p:pic>
    </p:spTree>
    <p:extLst>
      <p:ext uri="{BB962C8B-B14F-4D97-AF65-F5344CB8AC3E}">
        <p14:creationId xmlns:p14="http://schemas.microsoft.com/office/powerpoint/2010/main" val="2380775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Rectangle 7"/>
          <p:cNvSpPr/>
          <p:nvPr userDrawn="1"/>
        </p:nvSpPr>
        <p:spPr bwMode="auto">
          <a:xfrm>
            <a:off x="1"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64281"/>
            <a:ext cx="1025270" cy="224138"/>
          </a:xfrm>
          <a:prstGeom prst="rect">
            <a:avLst/>
          </a:prstGeom>
          <a:noFill/>
          <a:ln>
            <a:noFill/>
          </a:ln>
        </p:spPr>
      </p:pic>
      <p:sp>
        <p:nvSpPr>
          <p:cNvPr id="1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36183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0" name="Rectangle 9"/>
          <p:cNvSpPr/>
          <p:nvPr userDrawn="1"/>
        </p:nvSpPr>
        <p:spPr bwMode="auto">
          <a:xfrm>
            <a:off x="1" y="478"/>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0526" y="211594"/>
            <a:ext cx="1164345" cy="249711"/>
          </a:xfrm>
          <a:prstGeom prst="rect">
            <a:avLst/>
          </a:prstGeom>
        </p:spPr>
      </p:pic>
      <p:sp>
        <p:nvSpPr>
          <p:cNvPr id="20"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21"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34901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1792" y="6145541"/>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7"/>
            <a:ext cx="9172873" cy="6857523"/>
          </a:xfrm>
          <a:prstGeom prst="rect">
            <a:avLst/>
          </a:prstGeom>
        </p:spPr>
      </p:pic>
      <p:sp>
        <p:nvSpPr>
          <p:cNvPr id="2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81357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 4">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3939" y="6145541"/>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7"/>
            <a:ext cx="9172873" cy="6857523"/>
          </a:xfrm>
          <a:prstGeom prst="rect">
            <a:avLst/>
          </a:prstGeom>
        </p:spPr>
      </p:pic>
      <p:sp>
        <p:nvSpPr>
          <p:cNvPr id="9"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0"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8059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89966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2031817"/>
            <a:ext cx="5826760"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91929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89966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2041060"/>
            <a:ext cx="5826760"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91692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2040141"/>
            <a:ext cx="5826760" cy="2052030"/>
          </a:xfrm>
        </p:spPr>
        <p:txBody>
          <a:bodyPr wrap="square">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40" y="289511"/>
            <a:ext cx="5826759" cy="899665"/>
          </a:xfrm>
        </p:spPr>
        <p:txBody>
          <a:bodyPr/>
          <a:lstStyle/>
          <a:p>
            <a:r>
              <a:rPr lang="en-US"/>
              <a:t>Click to edit Master title style</a:t>
            </a:r>
          </a:p>
        </p:txBody>
      </p:sp>
    </p:spTree>
    <p:extLst>
      <p:ext uri="{BB962C8B-B14F-4D97-AF65-F5344CB8AC3E}">
        <p14:creationId xmlns:p14="http://schemas.microsoft.com/office/powerpoint/2010/main" val="13129944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8406B1-5395-4EAD-BD16-C032EA563FF8}" type="datetimeFigureOut">
              <a:rPr lang="en-US" smtClean="0"/>
              <a:t>10/18/2017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36786744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2040141"/>
            <a:ext cx="5826760" cy="2052030"/>
          </a:xfrm>
        </p:spPr>
        <p:txBody>
          <a:bodyPr wrap="square">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40" y="289511"/>
            <a:ext cx="5826759" cy="899665"/>
          </a:xfrm>
        </p:spPr>
        <p:txBody>
          <a:bodyPr/>
          <a:lstStyle/>
          <a:p>
            <a:r>
              <a:rPr lang="en-US"/>
              <a:t>Click to edit Master title style</a:t>
            </a:r>
          </a:p>
        </p:txBody>
      </p:sp>
    </p:spTree>
    <p:extLst>
      <p:ext uri="{BB962C8B-B14F-4D97-AF65-F5344CB8AC3E}">
        <p14:creationId xmlns:p14="http://schemas.microsoft.com/office/powerpoint/2010/main" val="26318879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19022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968004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00838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88082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099935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01817935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79"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26151" y="2073276"/>
            <a:ext cx="9179004" cy="1804311"/>
          </a:xfrm>
          <a:prstGeom prst="rect">
            <a:avLst/>
          </a:prstGeom>
        </p:spPr>
        <p:txBody>
          <a:bodyPr lIns="146304" tIns="9144" rIns="146304" bIns="9144" anchor="b" anchorCtr="0"/>
          <a:lstStyle>
            <a:lvl1pPr marL="0" indent="0">
              <a:spcBef>
                <a:spcPts val="0"/>
              </a:spcBef>
              <a:buNone/>
              <a:defRPr sz="7058">
                <a:solidFill>
                  <a:schemeClr val="bg1"/>
                </a:solidFill>
                <a:latin typeface="+mj-lt"/>
              </a:defRPr>
            </a:lvl1pPr>
          </a:lstStyle>
          <a:p>
            <a:r>
              <a:rPr lang="en-US" sz="5882" dirty="0">
                <a:solidFill>
                  <a:schemeClr val="bg1"/>
                </a:solidFill>
              </a:rPr>
              <a:t>Demo</a:t>
            </a:r>
          </a:p>
        </p:txBody>
      </p:sp>
    </p:spTree>
    <p:extLst>
      <p:ext uri="{BB962C8B-B14F-4D97-AF65-F5344CB8AC3E}">
        <p14:creationId xmlns:p14="http://schemas.microsoft.com/office/powerpoint/2010/main" val="39767398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79"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5882">
                <a:solidFill>
                  <a:schemeClr val="bg1"/>
                </a:solidFill>
                <a:latin typeface="+mj-lt"/>
              </a:defRPr>
            </a:lvl1pPr>
          </a:lstStyle>
          <a:p>
            <a:r>
              <a:rPr lang="en-US" sz="5882" dirty="0">
                <a:solidFill>
                  <a:schemeClr val="bg1"/>
                </a:solidFill>
              </a:rPr>
              <a:t>Demo</a:t>
            </a:r>
          </a:p>
        </p:txBody>
      </p:sp>
    </p:spTree>
    <p:extLst>
      <p:ext uri="{BB962C8B-B14F-4D97-AF65-F5344CB8AC3E}">
        <p14:creationId xmlns:p14="http://schemas.microsoft.com/office/powerpoint/2010/main" val="5540323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79"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7058">
                <a:solidFill>
                  <a:schemeClr val="bg1"/>
                </a:solidFill>
                <a:latin typeface="+mj-lt"/>
              </a:defRPr>
            </a:lvl1pPr>
          </a:lstStyle>
          <a:p>
            <a:r>
              <a:rPr lang="en-US" sz="5882" dirty="0">
                <a:solidFill>
                  <a:schemeClr val="bg1"/>
                </a:solidFill>
              </a:rPr>
              <a:t>Demo</a:t>
            </a:r>
          </a:p>
        </p:txBody>
      </p:sp>
    </p:spTree>
    <p:extLst>
      <p:ext uri="{BB962C8B-B14F-4D97-AF65-F5344CB8AC3E}">
        <p14:creationId xmlns:p14="http://schemas.microsoft.com/office/powerpoint/2010/main" val="1142548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10/18/2017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6431547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2" name="Title 1"/>
          <p:cNvSpPr>
            <a:spLocks noGrp="1"/>
          </p:cNvSpPr>
          <p:nvPr>
            <p:ph type="title" hasCustomPrompt="1"/>
          </p:nvPr>
        </p:nvSpPr>
        <p:spPr>
          <a:xfrm>
            <a:off x="568046" y="1186356"/>
            <a:ext cx="10906502"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316202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2" name="Title 1"/>
          <p:cNvSpPr>
            <a:spLocks noGrp="1"/>
          </p:cNvSpPr>
          <p:nvPr>
            <p:ph type="title" hasCustomPrompt="1"/>
          </p:nvPr>
        </p:nvSpPr>
        <p:spPr>
          <a:xfrm>
            <a:off x="532189" y="2084172"/>
            <a:ext cx="5563811"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74896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8D7"/>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32189" y="2084172"/>
            <a:ext cx="5563811" cy="1158793"/>
          </a:xfrm>
          <a:noFill/>
        </p:spPr>
        <p:txBody>
          <a:bodyPr wrap="square" tIns="91440" bIns="91440" anchor="t" anchorCtr="0">
            <a:spAutoFit/>
          </a:bodyPr>
          <a:lstStyle>
            <a:lvl1pPr>
              <a:defRPr sz="7058" spc="-98" baseline="0">
                <a:solidFill>
                  <a:schemeClr val="bg1"/>
                </a:solidFill>
              </a:defRPr>
            </a:lvl1pPr>
          </a:lstStyle>
          <a:p>
            <a:r>
              <a:rPr lang="en-US" dirty="0"/>
              <a:t>Section title</a:t>
            </a:r>
          </a:p>
        </p:txBody>
      </p:sp>
    </p:spTree>
    <p:extLst>
      <p:ext uri="{BB962C8B-B14F-4D97-AF65-F5344CB8AC3E}">
        <p14:creationId xmlns:p14="http://schemas.microsoft.com/office/powerpoint/2010/main" val="2815778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3345" y="1217195"/>
            <a:ext cx="5154444" cy="1973570"/>
          </a:xfrm>
        </p:spPr>
        <p:txBody>
          <a:bodyPr wrap="square">
            <a:spAutoFit/>
          </a:bodyPr>
          <a:lstStyle>
            <a:lvl1pPr>
              <a:defRPr sz="6470" baseline="0">
                <a:solidFill>
                  <a:schemeClr val="bg1"/>
                </a:solidFill>
              </a:defRPr>
            </a:lvl1pPr>
          </a:lstStyle>
          <a:p>
            <a:r>
              <a:rPr lang="en-US" dirty="0"/>
              <a:t>50/50 photo layout</a:t>
            </a:r>
          </a:p>
        </p:txBody>
      </p:sp>
      <p:sp>
        <p:nvSpPr>
          <p:cNvPr id="5" name="Picture Placeholder 4"/>
          <p:cNvSpPr>
            <a:spLocks noGrp="1"/>
          </p:cNvSpPr>
          <p:nvPr>
            <p:ph type="pic" sz="quarter" idx="10"/>
          </p:nvPr>
        </p:nvSpPr>
        <p:spPr bwMode="ltGray">
          <a:xfrm>
            <a:off x="611000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3459673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33236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59424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951545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9"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10282259" y="6011681"/>
            <a:ext cx="1344637" cy="287755"/>
          </a:xfrm>
          <a:prstGeom prst="rect">
            <a:avLst/>
          </a:prstGeom>
        </p:spPr>
      </p:pic>
    </p:spTree>
    <p:extLst>
      <p:ext uri="{BB962C8B-B14F-4D97-AF65-F5344CB8AC3E}">
        <p14:creationId xmlns:p14="http://schemas.microsoft.com/office/powerpoint/2010/main" val="35544524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854744" y="2882374"/>
            <a:ext cx="4482512" cy="959394"/>
          </a:xfrm>
          <a:prstGeom prst="rect">
            <a:avLst/>
          </a:prstGeom>
        </p:spPr>
      </p:pic>
    </p:spTree>
    <p:extLst>
      <p:ext uri="{BB962C8B-B14F-4D97-AF65-F5344CB8AC3E}">
        <p14:creationId xmlns:p14="http://schemas.microsoft.com/office/powerpoint/2010/main" val="5512446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226753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8406B1-5395-4EAD-BD16-C032EA563FF8}" type="datetimeFigureOut">
              <a:rPr lang="en-US" smtClean="0"/>
              <a:t>10/18/2017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21556733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3" name="Text Placeholder 2"/>
          <p:cNvSpPr>
            <a:spLocks noGrp="1"/>
          </p:cNvSpPr>
          <p:nvPr>
            <p:ph type="body" sz="quarter" idx="13" hasCustomPrompt="1"/>
          </p:nvPr>
        </p:nvSpPr>
        <p:spPr bwMode="white">
          <a:xfrm>
            <a:off x="10129912" y="291069"/>
            <a:ext cx="1792850" cy="452654"/>
          </a:xfrm>
        </p:spPr>
        <p:txBody>
          <a:bodyPr/>
          <a:lstStyle>
            <a:lvl1pPr marL="0" indent="0" algn="r">
              <a:buNone/>
              <a:defRPr sz="1961">
                <a:latin typeface="+mn-lt"/>
              </a:defRPr>
            </a:lvl1pPr>
          </a:lstStyle>
          <a:p>
            <a:pPr lvl="0"/>
            <a:r>
              <a:rPr lang="en-US" dirty="0"/>
              <a:t>Session Code</a:t>
            </a:r>
          </a:p>
        </p:txBody>
      </p:sp>
    </p:spTree>
    <p:extLst>
      <p:ext uri="{BB962C8B-B14F-4D97-AF65-F5344CB8AC3E}">
        <p14:creationId xmlns:p14="http://schemas.microsoft.com/office/powerpoint/2010/main" val="1970388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68963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323666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defTabSz="913924"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dirty="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8699259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2"/>
          <a:stretch>
            <a:fillRect/>
          </a:stretch>
        </p:blipFill>
        <p:spPr>
          <a:xfrm>
            <a:off x="453192" y="6087890"/>
            <a:ext cx="1427788" cy="304828"/>
          </a:xfrm>
          <a:prstGeom prst="rect">
            <a:avLst/>
          </a:prstGeom>
        </p:spPr>
      </p:pic>
      <p:pic>
        <p:nvPicPr>
          <p:cNvPr id="6" name="Picture 5"/>
          <p:cNvPicPr>
            <a:picLocks noChangeAspect="1"/>
          </p:cNvPicPr>
          <p:nvPr userDrawn="1"/>
        </p:nvPicPr>
        <p:blipFill rotWithShape="1">
          <a:blip r:embed="rId3"/>
          <a:srcRect r="40044"/>
          <a:stretch/>
        </p:blipFill>
        <p:spPr>
          <a:xfrm>
            <a:off x="-241655" y="1927276"/>
            <a:ext cx="4643101" cy="2106897"/>
          </a:xfrm>
          <a:prstGeom prst="rect">
            <a:avLst/>
          </a:prstGeom>
        </p:spPr>
      </p:pic>
    </p:spTree>
    <p:extLst>
      <p:ext uri="{BB962C8B-B14F-4D97-AF65-F5344CB8AC3E}">
        <p14:creationId xmlns:p14="http://schemas.microsoft.com/office/powerpoint/2010/main" val="33969858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5782138"/>
            <a:ext cx="12191377" cy="107586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stretch>
            <a:fillRect/>
          </a:stretch>
        </p:blipFill>
        <p:spPr>
          <a:xfrm>
            <a:off x="363550" y="6171287"/>
            <a:ext cx="1427788" cy="304828"/>
          </a:xfrm>
          <a:prstGeom prst="rect">
            <a:avLst/>
          </a:prstGeom>
        </p:spPr>
      </p:pic>
    </p:spTree>
    <p:extLst>
      <p:ext uri="{BB962C8B-B14F-4D97-AF65-F5344CB8AC3E}">
        <p14:creationId xmlns:p14="http://schemas.microsoft.com/office/powerpoint/2010/main" val="33832807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24698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277435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599153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748719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8406B1-5395-4EAD-BD16-C032EA563FF8}" type="datetimeFigureOut">
              <a:rPr lang="en-US" smtClean="0"/>
              <a:t>10/18/2017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70979491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3806259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39930306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62947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9666789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768465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721549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28093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47794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96827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217405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8406B1-5395-4EAD-BD16-C032EA563FF8}" type="datetimeFigureOut">
              <a:rPr lang="en-US" smtClean="0"/>
              <a:t>10/18/2017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82805119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1904950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56490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731689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51904"/>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160379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96743"/>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91130"/>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6188517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9534239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4141754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378626621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231705946"/>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82907172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theme" Target="../theme/theme3.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3" Type="http://schemas.openxmlformats.org/officeDocument/2006/relationships/slideLayout" Target="../slideLayouts/slideLayout76.xml"/><Relationship Id="rId21" Type="http://schemas.openxmlformats.org/officeDocument/2006/relationships/theme" Target="../theme/theme4.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image" Target="../media/image19.emf"/><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10" Type="http://schemas.openxmlformats.org/officeDocument/2006/relationships/slideLayout" Target="../slideLayouts/slideLayout103.xml"/><Relationship Id="rId19" Type="http://schemas.openxmlformats.org/officeDocument/2006/relationships/theme" Target="../theme/theme5.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8406B1-5395-4EAD-BD16-C032EA563FF8}" type="datetimeFigureOut">
              <a:rPr lang="en-US" smtClean="0"/>
              <a:t>10/18/2017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424985" y="6356350"/>
            <a:ext cx="89095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D9E620-94DA-46AD-A290-2756EFB5EED5}" type="slidenum">
              <a:rPr lang="en-US" smtClean="0"/>
              <a:t>‹#›</a:t>
            </a:fld>
            <a:endParaRPr lang="en-US" dirty="0"/>
          </a:p>
        </p:txBody>
      </p:sp>
      <p:sp>
        <p:nvSpPr>
          <p:cNvPr id="7" name="TextBox 6">
            <a:extLst>
              <a:ext uri="{FF2B5EF4-FFF2-40B4-BE49-F238E27FC236}">
                <a16:creationId xmlns:a16="http://schemas.microsoft.com/office/drawing/2014/main" id="{F1AD2E1B-5768-4AAB-9E0B-49A56B81BA7D}"/>
              </a:ext>
            </a:extLst>
          </p:cNvPr>
          <p:cNvSpPr txBox="1"/>
          <p:nvPr userDrawn="1"/>
        </p:nvSpPr>
        <p:spPr>
          <a:xfrm>
            <a:off x="9409723" y="6343528"/>
            <a:ext cx="2680677" cy="369332"/>
          </a:xfrm>
          <a:prstGeom prst="rect">
            <a:avLst/>
          </a:prstGeom>
          <a:noFill/>
        </p:spPr>
        <p:txBody>
          <a:bodyPr wrap="square" rtlCol="0">
            <a:spAutoFit/>
          </a:bodyPr>
          <a:lstStyle/>
          <a:p>
            <a:r>
              <a:rPr lang="en-US" sz="1000" dirty="0"/>
              <a:t>Socialize: </a:t>
            </a:r>
            <a:r>
              <a:rPr lang="en-US" dirty="0"/>
              <a:t>#70-534 @ITProGuru</a:t>
            </a:r>
          </a:p>
        </p:txBody>
      </p:sp>
    </p:spTree>
    <p:extLst>
      <p:ext uri="{BB962C8B-B14F-4D97-AF65-F5344CB8AC3E}">
        <p14:creationId xmlns:p14="http://schemas.microsoft.com/office/powerpoint/2010/main" val="124710994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3155416318"/>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 id="2147483690" r:id="rId22"/>
    <p:sldLayoutId id="2147483691" r:id="rId23"/>
    <p:sldLayoutId id="2147483692" r:id="rId24"/>
    <p:sldLayoutId id="2147483693" r:id="rId25"/>
    <p:sldLayoutId id="2147483694" r:id="rId2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R:92</a:t>
                  </a:r>
                  <a:r>
                    <a:rPr lang="en-US" sz="490" baseline="0" dirty="0">
                      <a:gradFill>
                        <a:gsLst>
                          <a:gs pos="0">
                            <a:srgbClr val="FFFFFF"/>
                          </a:gs>
                          <a:gs pos="100000">
                            <a:srgbClr val="FFFFFF"/>
                          </a:gs>
                        </a:gsLst>
                        <a:lin ang="5400000" scaled="0"/>
                      </a:gradFill>
                      <a:ea typeface="Segoe UI" pitchFamily="34" charset="0"/>
                      <a:cs typeface="Segoe UI" pitchFamily="34" charset="0"/>
                    </a:rPr>
                    <a:t> G:45 B:145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a:t>
                  </a:r>
                  <a:r>
                    <a:rPr lang="en-US" sz="49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71947835"/>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370906" y="-217"/>
            <a:ext cx="935477" cy="5654620"/>
            <a:chOff x="12618967" y="-221"/>
            <a:chExt cx="954235" cy="5767188"/>
          </a:xfrm>
        </p:grpSpPr>
        <p:grpSp>
          <p:nvGrpSpPr>
            <p:cNvPr id="19" name="Group 18"/>
            <p:cNvGrpSpPr/>
            <p:nvPr userDrawn="1"/>
          </p:nvGrpSpPr>
          <p:grpSpPr>
            <a:xfrm rot="5400000">
              <a:off x="11584220" y="1040742"/>
              <a:ext cx="2698730" cy="629236"/>
              <a:chOff x="1584344" y="4543426"/>
              <a:chExt cx="2698730" cy="629236"/>
            </a:xfrm>
          </p:grpSpPr>
          <p:sp>
            <p:nvSpPr>
              <p:cNvPr id="25" name="Rectangle 24"/>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27" name="Rectangle 26"/>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marL="0" algn="l" defTabSz="914102" rtl="0" eaLnBrk="1" fontAlgn="base" latinLnBrk="0" hangingPunct="1">
                  <a:lnSpc>
                    <a:spcPct val="100000"/>
                  </a:lnSpc>
                  <a:spcBef>
                    <a:spcPct val="0"/>
                  </a:spcBef>
                  <a:spcAft>
                    <a:spcPct val="0"/>
                  </a:spcAft>
                </a:pPr>
                <a:r>
                  <a:rPr lang="en-US" sz="490" b="0" kern="1200" baseline="0" dirty="0">
                    <a:gradFill>
                      <a:gsLst>
                        <a:gs pos="37168">
                          <a:srgbClr val="292929"/>
                        </a:gs>
                        <a:gs pos="72000">
                          <a:srgbClr val="292929"/>
                        </a:gs>
                      </a:gsLst>
                      <a:lin ang="5400000" scaled="0"/>
                    </a:gradFill>
                    <a:latin typeface="+mn-lt"/>
                    <a:ea typeface="Segoe UI" pitchFamily="34" charset="0"/>
                    <a:cs typeface="Segoe UI" pitchFamily="34" charset="0"/>
                  </a:rPr>
                  <a:t>R:210 G:210 B:210</a:t>
                </a:r>
              </a:p>
            </p:txBody>
          </p:sp>
          <p:sp>
            <p:nvSpPr>
              <p:cNvPr id="28" name="Rectangle 27"/>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29" name="Rectangle 28"/>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b="0" kern="1200" baseline="0" dirty="0">
                    <a:gradFill>
                      <a:gsLst>
                        <a:gs pos="37168">
                          <a:srgbClr val="292929"/>
                        </a:gs>
                        <a:gs pos="72000">
                          <a:srgbClr val="292929"/>
                        </a:gs>
                      </a:gsLst>
                      <a:lin ang="5400000" scaled="0"/>
                    </a:gradFill>
                    <a:latin typeface="+mn-lt"/>
                    <a:ea typeface="Segoe UI" pitchFamily="34" charset="0"/>
                    <a:cs typeface="Segoe UI" pitchFamily="34" charset="0"/>
                  </a:rPr>
                  <a:t>R:16 G:124 B:16</a:t>
                </a:r>
              </a:p>
            </p:txBody>
          </p:sp>
          <p:sp>
            <p:nvSpPr>
              <p:cNvPr id="30" name="Rectangle 29"/>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b="0" kern="1200" baseline="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0" name="TextBox 19"/>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21" name="TextBox 20"/>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Green </a:t>
              </a:r>
            </a:p>
            <a:p>
              <a:pPr marL="0" algn="l" defTabSz="914102" rtl="0" eaLnBrk="1" fontAlgn="base" latinLnBrk="0" hangingPunct="1">
                <a:lnSpc>
                  <a:spcPct val="100000"/>
                </a:lnSpc>
                <a:spcBef>
                  <a:spcPct val="0"/>
                </a:spcBef>
                <a:spcAft>
                  <a:spcPct val="0"/>
                </a:spcAft>
              </a:pPr>
              <a:r>
                <a:rPr lang="en-US" sz="490" b="0" kern="1200" baseline="0" dirty="0">
                  <a:gradFill>
                    <a:gsLst>
                      <a:gs pos="37168">
                        <a:srgbClr val="292929"/>
                      </a:gs>
                      <a:gs pos="72000">
                        <a:srgbClr val="292929"/>
                      </a:gs>
                    </a:gsLst>
                    <a:lin ang="5400000" scaled="0"/>
                  </a:gradFill>
                  <a:latin typeface="+mn-lt"/>
                  <a:ea typeface="Segoe UI" pitchFamily="34" charset="0"/>
                  <a:cs typeface="Segoe UI" pitchFamily="34" charset="0"/>
                </a:rPr>
                <a:t>R:168 G:216 B:10</a:t>
              </a:r>
            </a:p>
          </p:txBody>
        </p:sp>
        <p:sp>
          <p:nvSpPr>
            <p:cNvPr id="31" name="Rectangle 30"/>
            <p:cNvSpPr/>
            <p:nvPr userDrawn="1"/>
          </p:nvSpPr>
          <p:spPr bwMode="auto">
            <a:xfrm rot="5400000">
              <a:off x="12328888" y="4270558"/>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2" name="Rectangle 31"/>
            <p:cNvSpPr/>
            <p:nvPr userDrawn="1"/>
          </p:nvSpPr>
          <p:spPr bwMode="auto">
            <a:xfrm rot="5400000">
              <a:off x="12328888" y="3353997"/>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95073904"/>
      </p:ext>
    </p:extLst>
  </p:cSld>
  <p:clrMap bg1="dk1" tx1="lt1" bg2="dk2" tx2="lt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801502920"/>
      </p:ext>
    </p:extLst>
  </p:cSld>
  <p:clrMap bg1="dk1" tx1="lt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 id="2147483767"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docs.microsoft.com/en-us/azure/virtual-machines/windows/sizes-storage" TargetMode="External"/><Relationship Id="rId3" Type="http://schemas.openxmlformats.org/officeDocument/2006/relationships/hyperlink" Target="https://docs.microsoft.com/en-us/azure/virtual-machines/windows/sizes-general" TargetMode="External"/><Relationship Id="rId7" Type="http://schemas.openxmlformats.org/officeDocument/2006/relationships/hyperlink" Target="https://docs.microsoft.com/en-us/azure/virtual-machines/windows/sizes-compute"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hyperlink" Target="https://docs.microsoft.com/en-us/azure/virtual-machines/virtual-machines-windows-sizes-general" TargetMode="External"/><Relationship Id="rId5" Type="http://schemas.openxmlformats.org/officeDocument/2006/relationships/hyperlink" Target="https://docs.microsoft.com/en-us/azure/virtual-machines/virtual-machines-windows-sizes-memory" TargetMode="External"/><Relationship Id="rId4" Type="http://schemas.openxmlformats.org/officeDocument/2006/relationships/hyperlink" Target="https://docs.microsoft.com/en-us/azure/virtual-machines/windows/sizes-hpc"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5.jpe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themeOverride" Target="../theme/themeOverride1.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hyperlink" Target="https://www.microsoft.com/en-us/learning/exam-70-534.aspx#syllabus-6" TargetMode="External"/><Relationship Id="rId3" Type="http://schemas.openxmlformats.org/officeDocument/2006/relationships/hyperlink" Target="https://www.microsoft.com/en-us/learning/exam-70-534.aspx#syllabus-1" TargetMode="External"/><Relationship Id="rId7" Type="http://schemas.openxmlformats.org/officeDocument/2006/relationships/hyperlink" Target="https://www.microsoft.com/en-us/learning/exam-70-534.aspx#syllabus-5"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hyperlink" Target="https://www.microsoft.com/en-us/learning/exam-70-534.aspx#syllabus-4" TargetMode="External"/><Relationship Id="rId5" Type="http://schemas.openxmlformats.org/officeDocument/2006/relationships/hyperlink" Target="https://www.microsoft.com/en-us/learning/exam-70-534.aspx#syllabus-3" TargetMode="External"/><Relationship Id="rId4" Type="http://schemas.openxmlformats.org/officeDocument/2006/relationships/hyperlink" Target="https://www.microsoft.com/en-us/learning/exam-70-534.aspx#syllabus-2" TargetMode="External"/><Relationship Id="rId9" Type="http://schemas.openxmlformats.org/officeDocument/2006/relationships/hyperlink" Target="https://www.microsoft.com/en-us/learning/exam-70-534.aspx#syllabus-7"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96.xml"/><Relationship Id="rId1" Type="http://schemas.openxmlformats.org/officeDocument/2006/relationships/themeOverride" Target="../theme/themeOverride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5.xml"/></Relationships>
</file>

<file path=ppt/slides/_rels/slide2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5.xml"/><Relationship Id="rId1" Type="http://schemas.openxmlformats.org/officeDocument/2006/relationships/slideLayout" Target="../slideLayouts/slideLayout55.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www.microsoft.com/en-us/learning/exam-70-534.aspx#syllabus-7"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hyperlink" Target="https://docs.microsoft.com/en-us/azure/azure-resource-manager/resource-manager-template-best-practices#resource-names"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functions" TargetMode="External"/><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hyperlink" Target="https://docs.microsoft.com/en-us/azure/azure-resource-manager/resource-manager-update" TargetMode="External"/><Relationship Id="rId2" Type="http://schemas.openxmlformats.org/officeDocument/2006/relationships/notesSlide" Target="../notesSlides/notesSlide35.xml"/><Relationship Id="rId1" Type="http://schemas.openxmlformats.org/officeDocument/2006/relationships/slideLayout" Target="../slideLayouts/slideLayout6.xml"/><Relationship Id="rId5" Type="http://schemas.openxmlformats.org/officeDocument/2006/relationships/hyperlink" Target="https://docs.microsoft.com/en-us/azure/azure-resource-manager/best-practices-resource-manager-design-templates" TargetMode="External"/><Relationship Id="rId4" Type="http://schemas.openxmlformats.org/officeDocument/2006/relationships/hyperlink" Target="https://docs.microsoft.com/en-us/azure/azure-resource-manager/best-practices-resource-manager-state"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40.xml"/><Relationship Id="rId1" Type="http://schemas.openxmlformats.org/officeDocument/2006/relationships/slideLayout" Target="../slideLayouts/slideLayout77.xml"/></Relationships>
</file>

<file path=ppt/slides/_rels/slide41.xml.rels><?xml version="1.0" encoding="UTF-8" standalone="yes"?>
<Relationships xmlns="http://schemas.openxmlformats.org/package/2006/relationships"><Relationship Id="rId8" Type="http://schemas.openxmlformats.org/officeDocument/2006/relationships/hyperlink" Target="https://docs.microsoft.com/en-us/azure/azure-resource-manager/resource-group-template-deploy-portal" TargetMode="External"/><Relationship Id="rId3" Type="http://schemas.openxmlformats.org/officeDocument/2006/relationships/hyperlink" Target="https://docs.microsoft.com/en-us/azure/azure-resource-manager/resource-group-template-deploy-portal#create-resource-group" TargetMode="External"/><Relationship Id="rId7" Type="http://schemas.openxmlformats.org/officeDocument/2006/relationships/hyperlink" Target="https://docs.microsoft.com/en-us/azure/azure-resource-manager/resource-group-template-deploy-portal#next-steps" TargetMode="External"/><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hyperlink" Target="https://docs.microsoft.com/en-us/azure/azure-resource-manager/resource-group-template-deploy-portal#deploy-resources-from-a-template-saved-to-your-account" TargetMode="External"/><Relationship Id="rId5" Type="http://schemas.openxmlformats.org/officeDocument/2006/relationships/hyperlink" Target="https://docs.microsoft.com/en-us/azure/azure-resource-manager/resource-group-template-deploy-portal#deploy-resources-from-custom-template" TargetMode="External"/><Relationship Id="rId4" Type="http://schemas.openxmlformats.org/officeDocument/2006/relationships/hyperlink" Target="https://docs.microsoft.com/en-us/azure/azure-resource-manager/resource-group-template-deploy-portal#deploy-resources-from-marketplace"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8" Type="http://schemas.openxmlformats.org/officeDocument/2006/relationships/hyperlink" Target="https://docs.microsoft.com/en-us/azure/azure-resource-manager/resource-group-template-deploy#sample-template" TargetMode="External"/><Relationship Id="rId3" Type="http://schemas.openxmlformats.org/officeDocument/2006/relationships/hyperlink" Target="https://docs.microsoft.com/en-us/azure/azure-resource-manager/resource-group-template-deploy#deploy-a-template-from-your-local-machine" TargetMode="External"/><Relationship Id="rId7" Type="http://schemas.openxmlformats.org/officeDocument/2006/relationships/hyperlink" Target="https://docs.microsoft.com/en-us/azure/azure-resource-manager/resource-group-template-deploy#incremental-and-complete-deployments" TargetMode="External"/><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hyperlink" Target="https://docs.microsoft.com/en-us/azure/azure-resource-manager/resource-group-template-deploy#test-a-template-deployment" TargetMode="External"/><Relationship Id="rId5" Type="http://schemas.openxmlformats.org/officeDocument/2006/relationships/hyperlink" Target="https://docs.microsoft.com/en-us/azure/azure-resource-manager/resource-group-template-deploy#parameter-files" TargetMode="External"/><Relationship Id="rId4" Type="http://schemas.openxmlformats.org/officeDocument/2006/relationships/hyperlink" Target="https://docs.microsoft.com/en-us/azure/azure-resource-manager/resource-group-template-deploy#deploy-a-template-from-an-external-source" TargetMode="External"/><Relationship Id="rId9" Type="http://schemas.openxmlformats.org/officeDocument/2006/relationships/hyperlink" Target="https://docs.microsoft.com/en-us/azure/azure-resource-manager/resource-group-template-deploy#next-steps"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51.jpe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hyperlink" Target="https://docs.microsoft.com/en-us/azure/architecture/reference-architectures/virtual-machines-linux/multi-region-application"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hyperlink" Target="https://docs.microsoft.com/en-us/azure/architecture/resiliency/high-availability-azure-applications" TargetMode="External"/><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hyperlink" Target="https://docs.microsoft.com/en-us/azure/architecture/resiliency/index#designing-for-resiliency"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coreos/coreos-overlay/tree/master/app-emulation/wa-linux-agent" TargetMode="External"/><Relationship Id="rId3" Type="http://schemas.openxmlformats.org/officeDocument/2006/relationships/hyperlink" Target="https://support.microsoft.com/en-us/help/3206074" TargetMode="External"/><Relationship Id="rId7" Type="http://schemas.openxmlformats.org/officeDocument/2006/relationships/hyperlink" Target="https://coreos.com/docs/running-coreos/cloud-providers/azure/"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hyperlink" Target="https://github.com/Azure/WALinuxAgent" TargetMode="External"/><Relationship Id="rId5" Type="http://schemas.openxmlformats.org/officeDocument/2006/relationships/hyperlink" Target="http://olcentgbl.trafficmanager.net/openlogic/6/openlogic/x86_64/RPMS/" TargetMode="External"/><Relationship Id="rId10" Type="http://schemas.openxmlformats.org/officeDocument/2006/relationships/hyperlink" Target="https://build.opensuse.org/project/show/Cloud:Tools" TargetMode="External"/><Relationship Id="rId4" Type="http://schemas.openxmlformats.org/officeDocument/2006/relationships/hyperlink" Target="http://go.microsoft.com/fwlink/?LinkID=403033&amp;clcid=0x409" TargetMode="External"/><Relationship Id="rId9" Type="http://schemas.openxmlformats.org/officeDocument/2006/relationships/hyperlink" Target="http://go.microsoft.com/fwlink/p/?LinkID=250998"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docs.microsoft.com/en-us/azure/virtual-machines/windows/sizes-hpc" TargetMode="External"/><Relationship Id="rId3" Type="http://schemas.openxmlformats.org/officeDocument/2006/relationships/hyperlink" Target="https://docs.microsoft.com/en-us/azure/virtual-machines/windows/sizes-general" TargetMode="External"/><Relationship Id="rId7" Type="http://schemas.openxmlformats.org/officeDocument/2006/relationships/hyperlink" Target="https://docs.microsoft.com/en-us/azure/virtual-machines/windows/sizes-gpu"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hyperlink" Target="https://docs.microsoft.com/en-us/azure/virtual-machines/virtual-machines-windows-sizes-storage" TargetMode="External"/><Relationship Id="rId5" Type="http://schemas.openxmlformats.org/officeDocument/2006/relationships/hyperlink" Target="https://docs.microsoft.com/en-us/azure/virtual-machines/virtual-machines-windows-sizes-memory" TargetMode="External"/><Relationship Id="rId4" Type="http://schemas.openxmlformats.org/officeDocument/2006/relationships/hyperlink" Target="https://docs.microsoft.com/en-us/azure/virtual-machines/windows/sizes-comput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effectLst>
            <a:outerShdw blurRad="50800" dist="38100" dir="13500000" algn="br" rotWithShape="0">
              <a:prstClr val="black">
                <a:alpha val="40000"/>
              </a:prstClr>
            </a:outerShdw>
          </a:effectLst>
        </p:spPr>
        <p:txBody>
          <a:bodyPr>
            <a:normAutofit/>
          </a:bodyPr>
          <a:lstStyle/>
          <a:p>
            <a:r>
              <a:rPr lang="en-US" sz="4313" dirty="0"/>
              <a:t>Architect an Azure Compute Infrastructure</a:t>
            </a:r>
          </a:p>
        </p:txBody>
      </p:sp>
      <p:graphicFrame>
        <p:nvGraphicFramePr>
          <p:cNvPr id="32" name="Diagram 31"/>
          <p:cNvGraphicFramePr/>
          <p:nvPr>
            <p:extLst>
              <p:ext uri="{D42A27DB-BD31-4B8C-83A1-F6EECF244321}">
                <p14:modId xmlns:p14="http://schemas.microsoft.com/office/powerpoint/2010/main" val="2455308283"/>
              </p:ext>
            </p:extLst>
          </p:nvPr>
        </p:nvGraphicFramePr>
        <p:xfrm>
          <a:off x="-859878" y="1496136"/>
          <a:ext cx="4906240" cy="37651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46361" y="1496135"/>
            <a:ext cx="7785817" cy="4763988"/>
          </a:xfrm>
          <a:prstGeom prst="rect">
            <a:avLst/>
          </a:prstGeom>
        </p:spPr>
      </p:pic>
      <p:sp>
        <p:nvSpPr>
          <p:cNvPr id="2" name="TextBox 1">
            <a:extLst>
              <a:ext uri="{FF2B5EF4-FFF2-40B4-BE49-F238E27FC236}">
                <a16:creationId xmlns:a16="http://schemas.microsoft.com/office/drawing/2014/main" id="{5930ABBC-89A8-4FB4-A580-450096C93B6B}"/>
              </a:ext>
            </a:extLst>
          </p:cNvPr>
          <p:cNvSpPr txBox="1"/>
          <p:nvPr/>
        </p:nvSpPr>
        <p:spPr>
          <a:xfrm>
            <a:off x="0" y="5780140"/>
            <a:ext cx="4029949" cy="707886"/>
          </a:xfrm>
          <a:prstGeom prst="rect">
            <a:avLst/>
          </a:prstGeom>
          <a:noFill/>
        </p:spPr>
        <p:txBody>
          <a:bodyPr wrap="none" rtlCol="0">
            <a:spAutoFit/>
          </a:bodyPr>
          <a:lstStyle/>
          <a:p>
            <a:r>
              <a:rPr lang="en-US" sz="2000" b="1" dirty="0"/>
              <a:t>Ashish Sharma</a:t>
            </a:r>
          </a:p>
          <a:p>
            <a:r>
              <a:rPr lang="en-US" sz="2000" b="1" dirty="0"/>
              <a:t>Cloud Solutions Architect -Microsoft</a:t>
            </a:r>
          </a:p>
        </p:txBody>
      </p:sp>
    </p:spTree>
    <p:extLst>
      <p:ext uri="{BB962C8B-B14F-4D97-AF65-F5344CB8AC3E}">
        <p14:creationId xmlns:p14="http://schemas.microsoft.com/office/powerpoint/2010/main" val="2213114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D053F-E818-4E51-A224-18DFCA89348F}"/>
              </a:ext>
            </a:extLst>
          </p:cNvPr>
          <p:cNvSpPr>
            <a:spLocks noGrp="1"/>
          </p:cNvSpPr>
          <p:nvPr>
            <p:ph type="title"/>
          </p:nvPr>
        </p:nvSpPr>
        <p:spPr/>
        <p:txBody>
          <a:bodyPr/>
          <a:lstStyle/>
          <a:p>
            <a:r>
              <a:rPr lang="en-US" dirty="0"/>
              <a:t>VM Azure Compute Unit (ACU) </a:t>
            </a:r>
          </a:p>
        </p:txBody>
      </p:sp>
      <p:sp>
        <p:nvSpPr>
          <p:cNvPr id="3" name="Content Placeholder 2">
            <a:extLst>
              <a:ext uri="{FF2B5EF4-FFF2-40B4-BE49-F238E27FC236}">
                <a16:creationId xmlns:a16="http://schemas.microsoft.com/office/drawing/2014/main" id="{4B10BDA0-45B2-4562-9ED5-44591285E6B1}"/>
              </a:ext>
            </a:extLst>
          </p:cNvPr>
          <p:cNvSpPr>
            <a:spLocks noGrp="1"/>
          </p:cNvSpPr>
          <p:nvPr>
            <p:ph idx="1"/>
          </p:nvPr>
        </p:nvSpPr>
        <p:spPr>
          <a:xfrm>
            <a:off x="838200" y="1825625"/>
            <a:ext cx="6012873" cy="4351338"/>
          </a:xfrm>
        </p:spPr>
        <p:txBody>
          <a:bodyPr>
            <a:normAutofit/>
          </a:bodyPr>
          <a:lstStyle/>
          <a:p>
            <a:r>
              <a:rPr lang="en-US" dirty="0"/>
              <a:t>Provide a way of comparing compute (CPU) performance across Azure SKUs</a:t>
            </a:r>
          </a:p>
          <a:p>
            <a:endParaRPr lang="en-US" dirty="0"/>
          </a:p>
          <a:p>
            <a:r>
              <a:rPr lang="en-US" dirty="0"/>
              <a:t>Not all Azure Cores are created equal</a:t>
            </a:r>
          </a:p>
          <a:p>
            <a:pPr lvl="1"/>
            <a:r>
              <a:rPr lang="en-US" sz="2800" dirty="0"/>
              <a:t>A1 Core !=  F1 Core</a:t>
            </a:r>
          </a:p>
          <a:p>
            <a:pPr lvl="1"/>
            <a:endParaRPr lang="en-US" sz="2800" dirty="0"/>
          </a:p>
          <a:p>
            <a:r>
              <a:rPr lang="en-US" dirty="0"/>
              <a:t>Compare compute (CPU) performance across SKUs.</a:t>
            </a:r>
          </a:p>
          <a:p>
            <a:endParaRPr lang="en-US" dirty="0"/>
          </a:p>
        </p:txBody>
      </p:sp>
      <p:graphicFrame>
        <p:nvGraphicFramePr>
          <p:cNvPr id="5" name="Table 4">
            <a:extLst>
              <a:ext uri="{FF2B5EF4-FFF2-40B4-BE49-F238E27FC236}">
                <a16:creationId xmlns:a16="http://schemas.microsoft.com/office/drawing/2014/main" id="{FE6736CD-D823-4B97-AA13-97525358B77E}"/>
              </a:ext>
            </a:extLst>
          </p:cNvPr>
          <p:cNvGraphicFramePr>
            <a:graphicFrameLocks noGrp="1"/>
          </p:cNvGraphicFramePr>
          <p:nvPr/>
        </p:nvGraphicFramePr>
        <p:xfrm>
          <a:off x="8161863" y="0"/>
          <a:ext cx="3860802" cy="6847692"/>
        </p:xfrm>
        <a:graphic>
          <a:graphicData uri="http://schemas.openxmlformats.org/drawingml/2006/table">
            <a:tbl>
              <a:tblPr/>
              <a:tblGrid>
                <a:gridCol w="1930401">
                  <a:extLst>
                    <a:ext uri="{9D8B030D-6E8A-4147-A177-3AD203B41FA5}">
                      <a16:colId xmlns:a16="http://schemas.microsoft.com/office/drawing/2014/main" val="3760414888"/>
                    </a:ext>
                  </a:extLst>
                </a:gridCol>
                <a:gridCol w="1930401">
                  <a:extLst>
                    <a:ext uri="{9D8B030D-6E8A-4147-A177-3AD203B41FA5}">
                      <a16:colId xmlns:a16="http://schemas.microsoft.com/office/drawing/2014/main" val="3047188101"/>
                    </a:ext>
                  </a:extLst>
                </a:gridCol>
              </a:tblGrid>
              <a:tr h="310188">
                <a:tc>
                  <a:txBody>
                    <a:bodyPr/>
                    <a:lstStyle/>
                    <a:p>
                      <a:pPr algn="l" fontAlgn="b"/>
                      <a:r>
                        <a:rPr lang="en-US" sz="1400" b="0">
                          <a:effectLst/>
                          <a:latin typeface="segoe-ui_semibold"/>
                        </a:rPr>
                        <a:t>SKU Family</a:t>
                      </a:r>
                    </a:p>
                  </a:txBody>
                  <a:tcPr marL="59936" marR="59936" marT="44952" marB="44952"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0">
                          <a:effectLst/>
                          <a:latin typeface="segoe-ui_semibold"/>
                        </a:rPr>
                        <a:t>ACU \ vCPU</a:t>
                      </a:r>
                    </a:p>
                  </a:txBody>
                  <a:tcPr marL="59936" marR="59936" marT="44952" marB="44952"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929862205"/>
                  </a:ext>
                </a:extLst>
              </a:tr>
              <a:tr h="310188">
                <a:tc>
                  <a:txBody>
                    <a:bodyPr/>
                    <a:lstStyle/>
                    <a:p>
                      <a:pPr fontAlgn="t"/>
                      <a:r>
                        <a:rPr lang="en-US" sz="1200" u="none" strike="noStrike">
                          <a:solidFill>
                            <a:srgbClr val="0078D7"/>
                          </a:solidFill>
                          <a:effectLst/>
                          <a:hlinkClick r:id="rId3"/>
                        </a:rPr>
                        <a:t>A0</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461227235"/>
                  </a:ext>
                </a:extLst>
              </a:tr>
              <a:tr h="310188">
                <a:tc>
                  <a:txBody>
                    <a:bodyPr/>
                    <a:lstStyle/>
                    <a:p>
                      <a:pPr fontAlgn="t"/>
                      <a:r>
                        <a:rPr lang="en-US" sz="1200" u="none" strike="noStrike">
                          <a:solidFill>
                            <a:srgbClr val="0078D7"/>
                          </a:solidFill>
                          <a:effectLst/>
                          <a:hlinkClick r:id="rId3"/>
                        </a:rPr>
                        <a:t>A1-A4</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819591394"/>
                  </a:ext>
                </a:extLst>
              </a:tr>
              <a:tr h="310188">
                <a:tc>
                  <a:txBody>
                    <a:bodyPr/>
                    <a:lstStyle/>
                    <a:p>
                      <a:pPr fontAlgn="t"/>
                      <a:r>
                        <a:rPr lang="en-US" sz="1200" u="none" strike="noStrike">
                          <a:solidFill>
                            <a:srgbClr val="0078D7"/>
                          </a:solidFill>
                          <a:effectLst/>
                          <a:hlinkClick r:id="rId3"/>
                        </a:rPr>
                        <a:t>A5-A7</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618272852"/>
                  </a:ext>
                </a:extLst>
              </a:tr>
              <a:tr h="310188">
                <a:tc>
                  <a:txBody>
                    <a:bodyPr/>
                    <a:lstStyle/>
                    <a:p>
                      <a:pPr fontAlgn="t"/>
                      <a:r>
                        <a:rPr lang="en-US" sz="1200" u="none" strike="noStrike">
                          <a:solidFill>
                            <a:srgbClr val="0078D7"/>
                          </a:solidFill>
                          <a:effectLst/>
                          <a:hlinkClick r:id="rId3"/>
                        </a:rPr>
                        <a:t>A1_v2-A8_v2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157334764"/>
                  </a:ext>
                </a:extLst>
              </a:tr>
              <a:tr h="310188">
                <a:tc>
                  <a:txBody>
                    <a:bodyPr/>
                    <a:lstStyle/>
                    <a:p>
                      <a:pPr fontAlgn="t"/>
                      <a:r>
                        <a:rPr lang="en-US" sz="1200" u="none" strike="noStrike">
                          <a:solidFill>
                            <a:srgbClr val="0078D7"/>
                          </a:solidFill>
                          <a:effectLst/>
                          <a:hlinkClick r:id="rId3"/>
                        </a:rPr>
                        <a:t>A2m_v2-A8m_v2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4145811071"/>
                  </a:ext>
                </a:extLst>
              </a:tr>
              <a:tr h="310188">
                <a:tc>
                  <a:txBody>
                    <a:bodyPr/>
                    <a:lstStyle/>
                    <a:p>
                      <a:pPr fontAlgn="t"/>
                      <a:r>
                        <a:rPr lang="en-US" sz="1200" u="none" strike="noStrike">
                          <a:solidFill>
                            <a:srgbClr val="0078D7"/>
                          </a:solidFill>
                          <a:effectLst/>
                          <a:hlinkClick r:id="rId4"/>
                        </a:rPr>
                        <a:t>A8-A11</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225*</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70218846"/>
                  </a:ext>
                </a:extLst>
              </a:tr>
              <a:tr h="310188">
                <a:tc>
                  <a:txBody>
                    <a:bodyPr/>
                    <a:lstStyle/>
                    <a:p>
                      <a:pPr fontAlgn="t"/>
                      <a:r>
                        <a:rPr lang="en-US" sz="1200" u="none" strike="noStrike">
                          <a:solidFill>
                            <a:srgbClr val="0078D7"/>
                          </a:solidFill>
                          <a:effectLst/>
                          <a:hlinkClick r:id="rId3"/>
                        </a:rPr>
                        <a:t>D1-D14</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470848740"/>
                  </a:ext>
                </a:extLst>
              </a:tr>
              <a:tr h="310188">
                <a:tc>
                  <a:txBody>
                    <a:bodyPr/>
                    <a:lstStyle/>
                    <a:p>
                      <a:pPr fontAlgn="t"/>
                      <a:r>
                        <a:rPr lang="en-US" sz="1200" u="none" strike="noStrike">
                          <a:solidFill>
                            <a:srgbClr val="0078D7"/>
                          </a:solidFill>
                          <a:effectLst/>
                          <a:hlinkClick r:id="rId3"/>
                        </a:rPr>
                        <a:t>D1_v2-D15_v2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210 - 250*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242909392"/>
                  </a:ext>
                </a:extLst>
              </a:tr>
              <a:tr h="310188">
                <a:tc>
                  <a:txBody>
                    <a:bodyPr/>
                    <a:lstStyle/>
                    <a:p>
                      <a:pPr fontAlgn="t"/>
                      <a:r>
                        <a:rPr lang="en-US" sz="1200" u="none" strike="noStrike">
                          <a:solidFill>
                            <a:srgbClr val="0078D7"/>
                          </a:solidFill>
                          <a:effectLst/>
                          <a:hlinkClick r:id="rId5"/>
                        </a:rPr>
                        <a:t>DS1-DS14</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85304562"/>
                  </a:ext>
                </a:extLst>
              </a:tr>
              <a:tr h="310188">
                <a:tc>
                  <a:txBody>
                    <a:bodyPr/>
                    <a:lstStyle/>
                    <a:p>
                      <a:pPr fontAlgn="t"/>
                      <a:r>
                        <a:rPr lang="en-US" sz="1200" u="none" strike="noStrike">
                          <a:solidFill>
                            <a:srgbClr val="0078D7"/>
                          </a:solidFill>
                          <a:effectLst/>
                          <a:hlinkClick r:id="rId5"/>
                        </a:rPr>
                        <a:t>DS1_v2-DS15_v2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210-250*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250443017"/>
                  </a:ext>
                </a:extLst>
              </a:tr>
              <a:tr h="310188">
                <a:tc>
                  <a:txBody>
                    <a:bodyPr/>
                    <a:lstStyle/>
                    <a:p>
                      <a:pPr fontAlgn="t"/>
                      <a:r>
                        <a:rPr lang="en-US" sz="1200" u="none" strike="noStrike">
                          <a:solidFill>
                            <a:srgbClr val="0078D7"/>
                          </a:solidFill>
                          <a:effectLst/>
                          <a:hlinkClick r:id="rId6"/>
                        </a:rPr>
                        <a:t>D_v3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976023990"/>
                  </a:ext>
                </a:extLst>
              </a:tr>
              <a:tr h="310188">
                <a:tc>
                  <a:txBody>
                    <a:bodyPr/>
                    <a:lstStyle/>
                    <a:p>
                      <a:pPr fontAlgn="t"/>
                      <a:r>
                        <a:rPr lang="en-US" sz="1200" u="none" strike="noStrike">
                          <a:solidFill>
                            <a:srgbClr val="0078D7"/>
                          </a:solidFill>
                          <a:effectLst/>
                          <a:hlinkClick r:id="rId6"/>
                        </a:rPr>
                        <a:t>Ds_v3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418823559"/>
                  </a:ext>
                </a:extLst>
              </a:tr>
              <a:tr h="310188">
                <a:tc>
                  <a:txBody>
                    <a:bodyPr/>
                    <a:lstStyle/>
                    <a:p>
                      <a:pPr fontAlgn="t"/>
                      <a:r>
                        <a:rPr lang="en-US" sz="1200" u="none" strike="noStrike">
                          <a:solidFill>
                            <a:srgbClr val="0078D7"/>
                          </a:solidFill>
                          <a:effectLst/>
                          <a:hlinkClick r:id="rId5"/>
                        </a:rPr>
                        <a:t>E_v3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519813855"/>
                  </a:ext>
                </a:extLst>
              </a:tr>
              <a:tr h="310188">
                <a:tc>
                  <a:txBody>
                    <a:bodyPr/>
                    <a:lstStyle/>
                    <a:p>
                      <a:pPr fontAlgn="t"/>
                      <a:r>
                        <a:rPr lang="en-US" sz="1200" u="none" strike="noStrike">
                          <a:solidFill>
                            <a:srgbClr val="0078D7"/>
                          </a:solidFill>
                          <a:effectLst/>
                          <a:hlinkClick r:id="rId5"/>
                        </a:rPr>
                        <a:t>Es_v3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2349547"/>
                  </a:ext>
                </a:extLst>
              </a:tr>
              <a:tr h="310188">
                <a:tc>
                  <a:txBody>
                    <a:bodyPr/>
                    <a:lstStyle/>
                    <a:p>
                      <a:pPr fontAlgn="t"/>
                      <a:r>
                        <a:rPr lang="en-US" sz="1200" u="none" strike="noStrike">
                          <a:solidFill>
                            <a:srgbClr val="0078D7"/>
                          </a:solidFill>
                          <a:effectLst/>
                          <a:hlinkClick r:id="rId7"/>
                        </a:rPr>
                        <a:t>F1-F16</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210-250*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349126399"/>
                  </a:ext>
                </a:extLst>
              </a:tr>
              <a:tr h="310188">
                <a:tc>
                  <a:txBody>
                    <a:bodyPr/>
                    <a:lstStyle/>
                    <a:p>
                      <a:pPr fontAlgn="t"/>
                      <a:r>
                        <a:rPr lang="en-US" sz="1200" u="none" strike="noStrike" dirty="0">
                          <a:solidFill>
                            <a:srgbClr val="0078D7"/>
                          </a:solidFill>
                          <a:effectLst/>
                          <a:hlinkClick r:id="rId7"/>
                        </a:rPr>
                        <a:t>F1s-F16s</a:t>
                      </a:r>
                      <a:endParaRPr lang="en-US" sz="1200" dirty="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210-250*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966092191"/>
                  </a:ext>
                </a:extLst>
              </a:tr>
              <a:tr h="310188">
                <a:tc>
                  <a:txBody>
                    <a:bodyPr/>
                    <a:lstStyle/>
                    <a:p>
                      <a:pPr fontAlgn="t"/>
                      <a:r>
                        <a:rPr lang="en-US" sz="1200" u="none" strike="noStrike">
                          <a:solidFill>
                            <a:srgbClr val="0078D7"/>
                          </a:solidFill>
                          <a:effectLst/>
                          <a:hlinkClick r:id="rId5"/>
                        </a:rPr>
                        <a:t>G1-G5</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180 - 240*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66723753"/>
                  </a:ext>
                </a:extLst>
              </a:tr>
              <a:tr h="310188">
                <a:tc>
                  <a:txBody>
                    <a:bodyPr/>
                    <a:lstStyle/>
                    <a:p>
                      <a:pPr fontAlgn="t"/>
                      <a:r>
                        <a:rPr lang="en-US" sz="1200" u="none" strike="noStrike">
                          <a:solidFill>
                            <a:srgbClr val="0078D7"/>
                          </a:solidFill>
                          <a:effectLst/>
                          <a:hlinkClick r:id="rId5"/>
                        </a:rPr>
                        <a:t>GS1-GS5</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180 - 240*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73384167"/>
                  </a:ext>
                </a:extLst>
              </a:tr>
              <a:tr h="310188">
                <a:tc>
                  <a:txBody>
                    <a:bodyPr/>
                    <a:lstStyle/>
                    <a:p>
                      <a:pPr fontAlgn="t"/>
                      <a:r>
                        <a:rPr lang="en-US" sz="1200" u="none" strike="noStrike">
                          <a:solidFill>
                            <a:srgbClr val="0078D7"/>
                          </a:solidFill>
                          <a:effectLst/>
                          <a:hlinkClick r:id="rId4"/>
                        </a:rPr>
                        <a:t>H</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290 - 300*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822549969"/>
                  </a:ext>
                </a:extLst>
              </a:tr>
              <a:tr h="310188">
                <a:tc>
                  <a:txBody>
                    <a:bodyPr/>
                    <a:lstStyle/>
                    <a:p>
                      <a:pPr fontAlgn="t"/>
                      <a:r>
                        <a:rPr lang="en-US" sz="1200" u="none" strike="noStrike">
                          <a:solidFill>
                            <a:srgbClr val="0078D7"/>
                          </a:solidFill>
                          <a:effectLst/>
                          <a:hlinkClick r:id="rId8"/>
                        </a:rPr>
                        <a:t>L4s-L32s</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180 - 240*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42390848"/>
                  </a:ext>
                </a:extLst>
              </a:tr>
              <a:tr h="310188">
                <a:tc>
                  <a:txBody>
                    <a:bodyPr/>
                    <a:lstStyle/>
                    <a:p>
                      <a:pPr fontAlgn="t"/>
                      <a:r>
                        <a:rPr lang="en-US" sz="1200" u="none" strike="noStrike" dirty="0">
                          <a:solidFill>
                            <a:srgbClr val="0078D7"/>
                          </a:solidFill>
                          <a:effectLst/>
                          <a:hlinkClick r:id="rId5"/>
                        </a:rPr>
                        <a:t>M</a:t>
                      </a:r>
                      <a:endParaRPr lang="en-US" sz="1200" dirty="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160-180**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30095606"/>
                  </a:ext>
                </a:extLst>
              </a:tr>
            </a:tbl>
          </a:graphicData>
        </a:graphic>
      </p:graphicFrame>
    </p:spTree>
    <p:extLst>
      <p:ext uri="{BB962C8B-B14F-4D97-AF65-F5344CB8AC3E}">
        <p14:creationId xmlns:p14="http://schemas.microsoft.com/office/powerpoint/2010/main" val="2385035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AFD8F1-93A8-428F-8027-F89AEAACB33E}"/>
              </a:ext>
            </a:extLst>
          </p:cNvPr>
          <p:cNvSpPr>
            <a:spLocks noGrp="1"/>
          </p:cNvSpPr>
          <p:nvPr>
            <p:ph type="title"/>
          </p:nvPr>
        </p:nvSpPr>
        <p:spPr/>
        <p:txBody>
          <a:bodyPr/>
          <a:lstStyle/>
          <a:p>
            <a:r>
              <a:rPr lang="en-US" b="1" dirty="0"/>
              <a:t>Availability Sets</a:t>
            </a:r>
          </a:p>
        </p:txBody>
      </p:sp>
      <p:sp>
        <p:nvSpPr>
          <p:cNvPr id="5" name="Content Placeholder 4">
            <a:extLst>
              <a:ext uri="{FF2B5EF4-FFF2-40B4-BE49-F238E27FC236}">
                <a16:creationId xmlns:a16="http://schemas.microsoft.com/office/drawing/2014/main" id="{0CD8C498-8CD8-4D47-B1C6-A89CAFC1F543}"/>
              </a:ext>
            </a:extLst>
          </p:cNvPr>
          <p:cNvSpPr>
            <a:spLocks noGrp="1"/>
          </p:cNvSpPr>
          <p:nvPr>
            <p:ph idx="1"/>
          </p:nvPr>
        </p:nvSpPr>
        <p:spPr>
          <a:xfrm>
            <a:off x="838199" y="1825625"/>
            <a:ext cx="5555805" cy="4351338"/>
          </a:xfrm>
        </p:spPr>
        <p:txBody>
          <a:bodyPr>
            <a:normAutofit/>
          </a:bodyPr>
          <a:lstStyle/>
          <a:p>
            <a:r>
              <a:rPr lang="en-US" dirty="0"/>
              <a:t>Availability Sets are for Unplanned &amp; Planned Maintenance</a:t>
            </a:r>
          </a:p>
          <a:p>
            <a:pPr lvl="1"/>
            <a:r>
              <a:rPr lang="en-US" dirty="0"/>
              <a:t>Fault Domains (2 default, some regions allow 3)</a:t>
            </a:r>
          </a:p>
          <a:p>
            <a:pPr lvl="1"/>
            <a:r>
              <a:rPr lang="en-US" dirty="0"/>
              <a:t>Upgrade Domains (5 default, 1-20 allowed)</a:t>
            </a:r>
          </a:p>
          <a:p>
            <a:pPr marL="457200" lvl="1" indent="0">
              <a:buNone/>
            </a:pPr>
            <a:endParaRPr lang="en-US" dirty="0"/>
          </a:p>
          <a:p>
            <a:r>
              <a:rPr lang="en-US" dirty="0"/>
              <a:t>Front with Load Balancer, App Gateway</a:t>
            </a:r>
          </a:p>
        </p:txBody>
      </p:sp>
      <p:pic>
        <p:nvPicPr>
          <p:cNvPr id="6" name="Picture 5">
            <a:extLst>
              <a:ext uri="{FF2B5EF4-FFF2-40B4-BE49-F238E27FC236}">
                <a16:creationId xmlns:a16="http://schemas.microsoft.com/office/drawing/2014/main" id="{DE11F4EB-5484-4C07-81D8-97B77A3E023F}"/>
              </a:ext>
            </a:extLst>
          </p:cNvPr>
          <p:cNvPicPr>
            <a:picLocks noChangeAspect="1"/>
          </p:cNvPicPr>
          <p:nvPr/>
        </p:nvPicPr>
        <p:blipFill>
          <a:blip r:embed="rId3"/>
          <a:stretch>
            <a:fillRect/>
          </a:stretch>
        </p:blipFill>
        <p:spPr>
          <a:xfrm>
            <a:off x="6473602" y="0"/>
            <a:ext cx="5718398" cy="2880069"/>
          </a:xfrm>
          <a:prstGeom prst="rect">
            <a:avLst/>
          </a:prstGeom>
        </p:spPr>
      </p:pic>
      <p:pic>
        <p:nvPicPr>
          <p:cNvPr id="1026" name="Picture 2" descr="Image result for azure availability se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3602" y="3183626"/>
            <a:ext cx="5023625" cy="36743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5897898"/>
            <a:ext cx="1018902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472815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AFD8F1-93A8-428F-8027-F89AEAACB33E}"/>
              </a:ext>
            </a:extLst>
          </p:cNvPr>
          <p:cNvSpPr>
            <a:spLocks noGrp="1"/>
          </p:cNvSpPr>
          <p:nvPr>
            <p:ph type="title"/>
          </p:nvPr>
        </p:nvSpPr>
        <p:spPr/>
        <p:txBody>
          <a:bodyPr/>
          <a:lstStyle/>
          <a:p>
            <a:r>
              <a:rPr lang="en-US" dirty="0"/>
              <a:t>Availability Sets</a:t>
            </a:r>
          </a:p>
        </p:txBody>
      </p:sp>
      <p:sp>
        <p:nvSpPr>
          <p:cNvPr id="5" name="Content Placeholder 4">
            <a:extLst>
              <a:ext uri="{FF2B5EF4-FFF2-40B4-BE49-F238E27FC236}">
                <a16:creationId xmlns:a16="http://schemas.microsoft.com/office/drawing/2014/main" id="{0CD8C498-8CD8-4D47-B1C6-A89CAFC1F543}"/>
              </a:ext>
            </a:extLst>
          </p:cNvPr>
          <p:cNvSpPr>
            <a:spLocks noGrp="1"/>
          </p:cNvSpPr>
          <p:nvPr>
            <p:ph idx="1"/>
          </p:nvPr>
        </p:nvSpPr>
        <p:spPr>
          <a:xfrm>
            <a:off x="838199" y="1825625"/>
            <a:ext cx="5555805" cy="4351338"/>
          </a:xfrm>
        </p:spPr>
        <p:txBody>
          <a:bodyPr>
            <a:normAutofit/>
          </a:bodyPr>
          <a:lstStyle/>
          <a:p>
            <a:r>
              <a:rPr lang="en-US" sz="2400" dirty="0"/>
              <a:t>Do NOT put a single VM in an Availability Set</a:t>
            </a:r>
          </a:p>
          <a:p>
            <a:endParaRPr lang="en-US" sz="2400" dirty="0"/>
          </a:p>
          <a:p>
            <a:r>
              <a:rPr lang="en-US" sz="2400" dirty="0"/>
              <a:t>Example -  for an application,</a:t>
            </a:r>
          </a:p>
          <a:p>
            <a:pPr lvl="1"/>
            <a:r>
              <a:rPr lang="en-US" dirty="0"/>
              <a:t>Place front-end virtual machines in the same availability set</a:t>
            </a:r>
          </a:p>
          <a:p>
            <a:pPr marL="457200" lvl="1" indent="0">
              <a:buNone/>
            </a:pPr>
            <a:endParaRPr lang="en-US" dirty="0"/>
          </a:p>
          <a:p>
            <a:pPr marL="457200" lvl="1" indent="0">
              <a:buNone/>
            </a:pPr>
            <a:r>
              <a:rPr lang="en-US" dirty="0"/>
              <a:t>AND </a:t>
            </a:r>
          </a:p>
          <a:p>
            <a:pPr marL="457200" lvl="1" indent="0">
              <a:buNone/>
            </a:pPr>
            <a:endParaRPr lang="en-US" dirty="0"/>
          </a:p>
          <a:p>
            <a:pPr lvl="1"/>
            <a:r>
              <a:rPr lang="en-US" dirty="0"/>
              <a:t>Data-tier virtual machines in their own availability set</a:t>
            </a:r>
            <a:endParaRPr lang="en-US" b="1" dirty="0">
              <a:solidFill>
                <a:srgbClr val="FF0000"/>
              </a:solidFill>
            </a:endParaRPr>
          </a:p>
          <a:p>
            <a:pPr lvl="1"/>
            <a:endParaRPr lang="en-US" b="1" dirty="0">
              <a:solidFill>
                <a:srgbClr val="FF0000"/>
              </a:solidFill>
            </a:endParaRPr>
          </a:p>
          <a:p>
            <a:pPr lvl="1"/>
            <a:endParaRPr lang="en-US" dirty="0"/>
          </a:p>
        </p:txBody>
      </p:sp>
      <p:pic>
        <p:nvPicPr>
          <p:cNvPr id="7" name="Picture 6">
            <a:extLst>
              <a:ext uri="{FF2B5EF4-FFF2-40B4-BE49-F238E27FC236}">
                <a16:creationId xmlns:a16="http://schemas.microsoft.com/office/drawing/2014/main" id="{46774855-DFEF-41A3-A739-9F25A6B1FDB5}"/>
              </a:ext>
            </a:extLst>
          </p:cNvPr>
          <p:cNvPicPr>
            <a:picLocks noChangeAspect="1"/>
          </p:cNvPicPr>
          <p:nvPr/>
        </p:nvPicPr>
        <p:blipFill>
          <a:blip r:embed="rId3"/>
          <a:stretch>
            <a:fillRect/>
          </a:stretch>
        </p:blipFill>
        <p:spPr>
          <a:xfrm>
            <a:off x="6394004" y="1269999"/>
            <a:ext cx="5471583" cy="4233333"/>
          </a:xfrm>
          <a:prstGeom prst="rect">
            <a:avLst/>
          </a:prstGeom>
        </p:spPr>
      </p:pic>
    </p:spTree>
    <p:extLst>
      <p:ext uri="{BB962C8B-B14F-4D97-AF65-F5344CB8AC3E}">
        <p14:creationId xmlns:p14="http://schemas.microsoft.com/office/powerpoint/2010/main" val="29719780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E0D1-848A-4F8B-8183-F1A6035F9269}"/>
              </a:ext>
            </a:extLst>
          </p:cNvPr>
          <p:cNvSpPr>
            <a:spLocks noGrp="1"/>
          </p:cNvSpPr>
          <p:nvPr>
            <p:ph type="title"/>
          </p:nvPr>
        </p:nvSpPr>
        <p:spPr/>
        <p:txBody>
          <a:bodyPr/>
          <a:lstStyle/>
          <a:p>
            <a:r>
              <a:rPr lang="en-US" dirty="0"/>
              <a:t>VM Scaling</a:t>
            </a:r>
          </a:p>
        </p:txBody>
      </p:sp>
      <p:sp>
        <p:nvSpPr>
          <p:cNvPr id="3" name="Content Placeholder 2">
            <a:extLst>
              <a:ext uri="{FF2B5EF4-FFF2-40B4-BE49-F238E27FC236}">
                <a16:creationId xmlns:a16="http://schemas.microsoft.com/office/drawing/2014/main" id="{D7099431-A7D2-420C-A06D-68DADCF8356E}"/>
              </a:ext>
            </a:extLst>
          </p:cNvPr>
          <p:cNvSpPr>
            <a:spLocks noGrp="1"/>
          </p:cNvSpPr>
          <p:nvPr>
            <p:ph idx="1"/>
          </p:nvPr>
        </p:nvSpPr>
        <p:spPr/>
        <p:txBody>
          <a:bodyPr>
            <a:normAutofit fontScale="92500" lnSpcReduction="10000"/>
          </a:bodyPr>
          <a:lstStyle/>
          <a:p>
            <a:r>
              <a:rPr lang="en-US" dirty="0"/>
              <a:t>Resize VMs (Scale up or down)</a:t>
            </a:r>
          </a:p>
          <a:p>
            <a:pPr lvl="1"/>
            <a:r>
              <a:rPr lang="en-US" dirty="0"/>
              <a:t>Offline operation</a:t>
            </a:r>
          </a:p>
          <a:p>
            <a:pPr lvl="1"/>
            <a:r>
              <a:rPr lang="en-US" dirty="0"/>
              <a:t>Just a reboot if in a cluster that supports new size</a:t>
            </a:r>
          </a:p>
          <a:p>
            <a:pPr lvl="1"/>
            <a:r>
              <a:rPr lang="en-US" dirty="0"/>
              <a:t>Requires a deallocation if new size is not supported in the cluster (a little longer)</a:t>
            </a:r>
          </a:p>
          <a:p>
            <a:r>
              <a:rPr lang="en-US" dirty="0"/>
              <a:t>Scale In or Out</a:t>
            </a:r>
          </a:p>
          <a:p>
            <a:pPr lvl="1"/>
            <a:r>
              <a:rPr lang="en-US" dirty="0"/>
              <a:t>You can create new instances of the VM based on platform images (max 1000) or your own custom images (max 100)</a:t>
            </a:r>
          </a:p>
          <a:p>
            <a:pPr lvl="2"/>
            <a:r>
              <a:rPr lang="en-US" dirty="0">
                <a:solidFill>
                  <a:schemeClr val="tx1">
                    <a:lumMod val="95000"/>
                    <a:lumOff val="5000"/>
                  </a:schemeClr>
                </a:solidFill>
              </a:rPr>
              <a:t>Using VM Scale Sets </a:t>
            </a:r>
          </a:p>
          <a:p>
            <a:pPr lvl="2"/>
            <a:r>
              <a:rPr lang="en-US" dirty="0">
                <a:solidFill>
                  <a:schemeClr val="tx1">
                    <a:lumMod val="95000"/>
                    <a:lumOff val="5000"/>
                  </a:schemeClr>
                </a:solidFill>
              </a:rPr>
              <a:t>Using Azure Automation</a:t>
            </a:r>
          </a:p>
          <a:p>
            <a:pPr lvl="2"/>
            <a:r>
              <a:rPr lang="en-US" dirty="0">
                <a:solidFill>
                  <a:schemeClr val="tx1">
                    <a:lumMod val="95000"/>
                    <a:lumOff val="5000"/>
                  </a:schemeClr>
                </a:solidFill>
              </a:rPr>
              <a:t>Scheduled</a:t>
            </a:r>
          </a:p>
          <a:p>
            <a:pPr lvl="2"/>
            <a:r>
              <a:rPr lang="en-US" dirty="0">
                <a:solidFill>
                  <a:schemeClr val="tx1">
                    <a:lumMod val="95000"/>
                    <a:lumOff val="5000"/>
                  </a:schemeClr>
                </a:solidFill>
              </a:rPr>
              <a:t>Azure </a:t>
            </a:r>
            <a:r>
              <a:rPr lang="en-US" dirty="0" err="1">
                <a:solidFill>
                  <a:schemeClr val="tx1">
                    <a:lumMod val="95000"/>
                    <a:lumOff val="5000"/>
                  </a:schemeClr>
                </a:solidFill>
              </a:rPr>
              <a:t>Autoscale</a:t>
            </a:r>
            <a:endParaRPr lang="en-US" dirty="0">
              <a:solidFill>
                <a:schemeClr val="tx1">
                  <a:lumMod val="95000"/>
                  <a:lumOff val="5000"/>
                </a:schemeClr>
              </a:solidFill>
            </a:endParaRPr>
          </a:p>
          <a:p>
            <a:pPr lvl="3"/>
            <a:r>
              <a:rPr lang="en-US" dirty="0"/>
              <a:t>System Metrics (CPU, RAM, </a:t>
            </a:r>
            <a:r>
              <a:rPr lang="en-US" dirty="0" err="1"/>
              <a:t>etc</a:t>
            </a:r>
            <a:r>
              <a:rPr lang="en-US" dirty="0"/>
              <a:t>)</a:t>
            </a:r>
          </a:p>
          <a:p>
            <a:pPr lvl="3"/>
            <a:r>
              <a:rPr lang="en-US" dirty="0"/>
              <a:t>Custom Metrics</a:t>
            </a:r>
          </a:p>
          <a:p>
            <a:pPr lvl="2"/>
            <a:endParaRPr lang="en-US" dirty="0"/>
          </a:p>
          <a:p>
            <a:pPr lvl="1"/>
            <a:endParaRPr lang="en-US" dirty="0"/>
          </a:p>
        </p:txBody>
      </p:sp>
    </p:spTree>
    <p:extLst>
      <p:ext uri="{BB962C8B-B14F-4D97-AF65-F5344CB8AC3E}">
        <p14:creationId xmlns:p14="http://schemas.microsoft.com/office/powerpoint/2010/main" val="237510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02F3C71-C981-4614-98EA-D6C494F8091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66BB5A2-C2D7-4E59-9260-CEC51C70E25B}"/>
              </a:ext>
            </a:extLst>
          </p:cNvPr>
          <p:cNvPicPr>
            <a:picLocks noChangeAspect="1"/>
          </p:cNvPicPr>
          <p:nvPr/>
        </p:nvPicPr>
        <p:blipFill>
          <a:blip r:embed="rId4"/>
          <a:stretch>
            <a:fillRect/>
          </a:stretch>
        </p:blipFill>
        <p:spPr>
          <a:xfrm>
            <a:off x="7829551" y="3335964"/>
            <a:ext cx="4042410" cy="2374915"/>
          </a:xfrm>
          <a:prstGeom prst="rect">
            <a:avLst/>
          </a:prstGeom>
        </p:spPr>
      </p:pic>
      <p:pic>
        <p:nvPicPr>
          <p:cNvPr id="14" name="Picture 13">
            <a:extLst>
              <a:ext uri="{FF2B5EF4-FFF2-40B4-BE49-F238E27FC236}">
                <a16:creationId xmlns:a16="http://schemas.microsoft.com/office/drawing/2014/main" id="{9AFE7ED1-8908-4EEB-AC53-AE36921CCB85}"/>
              </a:ext>
            </a:extLst>
          </p:cNvPr>
          <p:cNvPicPr>
            <a:picLocks noChangeAspect="1"/>
          </p:cNvPicPr>
          <p:nvPr/>
        </p:nvPicPr>
        <p:blipFill>
          <a:blip r:embed="rId5"/>
          <a:stretch>
            <a:fillRect/>
          </a:stretch>
        </p:blipFill>
        <p:spPr>
          <a:xfrm>
            <a:off x="7829551" y="623053"/>
            <a:ext cx="4042409" cy="1653712"/>
          </a:xfrm>
          <a:prstGeom prst="rect">
            <a:avLst/>
          </a:prstGeom>
        </p:spPr>
      </p:pic>
      <p:sp>
        <p:nvSpPr>
          <p:cNvPr id="3" name="Title 2"/>
          <p:cNvSpPr>
            <a:spLocks noGrp="1"/>
          </p:cNvSpPr>
          <p:nvPr>
            <p:ph type="title"/>
          </p:nvPr>
        </p:nvSpPr>
        <p:spPr>
          <a:xfrm>
            <a:off x="821516" y="640263"/>
            <a:ext cx="6204984" cy="1344975"/>
          </a:xfrm>
        </p:spPr>
        <p:txBody>
          <a:bodyPr vert="horz" lIns="91440" tIns="45720" rIns="91440" bIns="45720" rtlCol="0" anchor="ctr">
            <a:normAutofit/>
          </a:bodyPr>
          <a:lstStyle/>
          <a:p>
            <a:r>
              <a:rPr lang="en-US" sz="4000"/>
              <a:t>Virtual Machine Scale Sets</a:t>
            </a:r>
          </a:p>
        </p:txBody>
      </p:sp>
      <p:sp>
        <p:nvSpPr>
          <p:cNvPr id="5" name="Text Placeholder 6"/>
          <p:cNvSpPr txBox="1">
            <a:spLocks/>
          </p:cNvSpPr>
          <p:nvPr/>
        </p:nvSpPr>
        <p:spPr>
          <a:xfrm>
            <a:off x="821515" y="2121762"/>
            <a:ext cx="6204984" cy="3626917"/>
          </a:xfrm>
          <a:prstGeom prst="rect">
            <a:avLst/>
          </a:prstGeom>
        </p:spPr>
        <p:txBody>
          <a:bodyPr vert="horz" lIns="91440" tIns="45720" rIns="91440" bIns="45720" rtlCol="0">
            <a:normAutofit lnSpcReduction="10000"/>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80" indent="-228600" defTabSz="914400"/>
            <a:r>
              <a:rPr lang="en-US" sz="2400" dirty="0">
                <a:solidFill>
                  <a:schemeClr val="tx1"/>
                </a:solidFill>
                <a:latin typeface="+mn-lt"/>
              </a:rPr>
              <a:t>Deploy and manage VMs as a set</a:t>
            </a:r>
          </a:p>
          <a:p>
            <a:pPr marL="336080" indent="-228600" defTabSz="914400"/>
            <a:r>
              <a:rPr lang="en-US" sz="2400" dirty="0">
                <a:solidFill>
                  <a:schemeClr val="tx1"/>
                </a:solidFill>
                <a:latin typeface="+mn-lt"/>
              </a:rPr>
              <a:t>An Azure Compute resource </a:t>
            </a:r>
            <a:r>
              <a:rPr lang="en-US" sz="2400" dirty="0" err="1">
                <a:solidFill>
                  <a:schemeClr val="tx1"/>
                </a:solidFill>
                <a:latin typeface="+mn-lt"/>
              </a:rPr>
              <a:t>Microsoft.Compute</a:t>
            </a:r>
            <a:r>
              <a:rPr lang="en-US" sz="2400" dirty="0">
                <a:solidFill>
                  <a:schemeClr val="tx1"/>
                </a:solidFill>
                <a:latin typeface="+mn-lt"/>
              </a:rPr>
              <a:t>/</a:t>
            </a:r>
            <a:r>
              <a:rPr lang="en-US" sz="2400" dirty="0" err="1">
                <a:solidFill>
                  <a:schemeClr val="tx1"/>
                </a:solidFill>
                <a:latin typeface="+mn-lt"/>
              </a:rPr>
              <a:t>virtualMachineScaleSets</a:t>
            </a:r>
            <a:endParaRPr lang="en-US" sz="2400" dirty="0">
              <a:solidFill>
                <a:schemeClr val="tx1"/>
              </a:solidFill>
              <a:latin typeface="+mn-lt"/>
            </a:endParaRPr>
          </a:p>
          <a:p>
            <a:r>
              <a:rPr lang="en-US" sz="2400" b="1" dirty="0"/>
              <a:t>Scale</a:t>
            </a:r>
            <a:r>
              <a:rPr lang="en-US" sz="2400" dirty="0"/>
              <a:t> - Deploy identical resources </a:t>
            </a:r>
          </a:p>
          <a:p>
            <a:pPr lvl="1"/>
            <a:r>
              <a:rPr lang="en-US" sz="1800" dirty="0"/>
              <a:t>Easily</a:t>
            </a:r>
          </a:p>
          <a:p>
            <a:pPr lvl="1"/>
            <a:r>
              <a:rPr lang="en-US" sz="1800" dirty="0"/>
              <a:t>Rapidly</a:t>
            </a:r>
          </a:p>
          <a:p>
            <a:pPr lvl="1"/>
            <a:r>
              <a:rPr lang="en-US" sz="1800" dirty="0"/>
              <a:t>At scale.. 10s – 10,000s of cores</a:t>
            </a:r>
          </a:p>
          <a:p>
            <a:r>
              <a:rPr lang="en-US" sz="2400" b="1" dirty="0"/>
              <a:t>Low cost - </a:t>
            </a:r>
            <a:r>
              <a:rPr lang="en-US" sz="2400" dirty="0"/>
              <a:t>Dynamically increase/decrease compute power to optimize costs</a:t>
            </a:r>
            <a:endParaRPr lang="en-US" sz="2400" b="1" dirty="0"/>
          </a:p>
          <a:p>
            <a:r>
              <a:rPr lang="en-US" sz="2400" b="1" dirty="0"/>
              <a:t>Elasticity</a:t>
            </a:r>
            <a:r>
              <a:rPr lang="en-US" sz="2400" dirty="0"/>
              <a:t> - Automatically scale to changing demand</a:t>
            </a:r>
          </a:p>
          <a:p>
            <a:pPr marL="336080" indent="-228600" defTabSz="914400"/>
            <a:endParaRPr lang="en-US" sz="2400" dirty="0">
              <a:solidFill>
                <a:schemeClr val="tx1"/>
              </a:solidFill>
              <a:latin typeface="+mn-lt"/>
            </a:endParaRPr>
          </a:p>
        </p:txBody>
      </p:sp>
    </p:spTree>
    <p:extLst>
      <p:ext uri="{BB962C8B-B14F-4D97-AF65-F5344CB8AC3E}">
        <p14:creationId xmlns:p14="http://schemas.microsoft.com/office/powerpoint/2010/main" val="33178773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85951" y="0"/>
            <a:ext cx="10515600" cy="1325563"/>
          </a:xfrm>
        </p:spPr>
        <p:txBody>
          <a:bodyPr/>
          <a:lstStyle/>
          <a:p>
            <a:r>
              <a:rPr lang="en-US" dirty="0"/>
              <a:t>VM Disks</a:t>
            </a:r>
          </a:p>
        </p:txBody>
      </p:sp>
      <p:sp>
        <p:nvSpPr>
          <p:cNvPr id="3" name="Content Placeholder 2"/>
          <p:cNvSpPr>
            <a:spLocks noGrp="1"/>
          </p:cNvSpPr>
          <p:nvPr>
            <p:ph idx="1"/>
          </p:nvPr>
        </p:nvSpPr>
        <p:spPr>
          <a:xfrm>
            <a:off x="838200" y="1277007"/>
            <a:ext cx="10515600" cy="4899956"/>
          </a:xfrm>
        </p:spPr>
        <p:txBody>
          <a:bodyPr numCol="2">
            <a:normAutofit/>
          </a:bodyPr>
          <a:lstStyle/>
          <a:p>
            <a:r>
              <a:rPr lang="en-US" dirty="0"/>
              <a:t>OS Disk (attached via SATA)</a:t>
            </a:r>
          </a:p>
          <a:p>
            <a:pPr lvl="1"/>
            <a:r>
              <a:rPr lang="en-US" dirty="0"/>
              <a:t>VHD based</a:t>
            </a:r>
          </a:p>
          <a:p>
            <a:pPr lvl="1"/>
            <a:r>
              <a:rPr lang="en-US" dirty="0"/>
              <a:t>Persists</a:t>
            </a:r>
          </a:p>
          <a:p>
            <a:pPr lvl="1"/>
            <a:r>
              <a:rPr lang="en-US" dirty="0"/>
              <a:t>Separate storage cost</a:t>
            </a:r>
          </a:p>
          <a:p>
            <a:r>
              <a:rPr lang="en-US" dirty="0"/>
              <a:t>Temporary Disk</a:t>
            </a:r>
          </a:p>
          <a:p>
            <a:pPr lvl="1"/>
            <a:r>
              <a:rPr lang="en-US" dirty="0"/>
              <a:t>Doesn’t persist - SSD</a:t>
            </a:r>
          </a:p>
          <a:p>
            <a:pPr lvl="1"/>
            <a:r>
              <a:rPr lang="en-US" dirty="0"/>
              <a:t>No Separate storage cost</a:t>
            </a:r>
          </a:p>
          <a:p>
            <a:r>
              <a:rPr lang="en-US" dirty="0"/>
              <a:t>Data Disk (SCSI)</a:t>
            </a:r>
          </a:p>
          <a:p>
            <a:pPr lvl="1"/>
            <a:r>
              <a:rPr lang="en-US" dirty="0"/>
              <a:t>VHD based</a:t>
            </a:r>
          </a:p>
          <a:p>
            <a:pPr lvl="1"/>
            <a:r>
              <a:rPr lang="en-US" dirty="0"/>
              <a:t>Persists</a:t>
            </a:r>
          </a:p>
          <a:p>
            <a:pPr lvl="1"/>
            <a:r>
              <a:rPr lang="en-US" dirty="0"/>
              <a:t>Separate storage cost</a:t>
            </a:r>
          </a:p>
          <a:p>
            <a:pPr marL="457200" lvl="1" indent="0">
              <a:buNone/>
            </a:pPr>
            <a:endParaRPr lang="en-US" dirty="0"/>
          </a:p>
          <a:p>
            <a:pPr lvl="1"/>
            <a:r>
              <a:rPr lang="en-US" dirty="0"/>
              <a:t>Current Max Data Disk Size: 4095GB</a:t>
            </a:r>
          </a:p>
          <a:p>
            <a:pPr marL="0" indent="0">
              <a:buNone/>
            </a:pPr>
            <a:endParaRPr lang="en-US" dirty="0"/>
          </a:p>
          <a:p>
            <a:pPr lvl="1"/>
            <a:endParaRPr lang="en-US" dirty="0"/>
          </a:p>
          <a:p>
            <a:pPr lvl="1"/>
            <a:endParaRPr lang="en-US" dirty="0"/>
          </a:p>
          <a:p>
            <a:pPr marL="0" indent="0">
              <a:buNone/>
            </a:pPr>
            <a:endParaRPr lang="en-US" dirty="0"/>
          </a:p>
          <a:p>
            <a:pPr lvl="1"/>
            <a:endParaRPr lang="en-US" dirty="0"/>
          </a:p>
          <a:p>
            <a:pPr lvl="1"/>
            <a:endParaRPr lang="en-US" dirty="0"/>
          </a:p>
        </p:txBody>
      </p:sp>
    </p:spTree>
    <p:extLst>
      <p:ext uri="{BB962C8B-B14F-4D97-AF65-F5344CB8AC3E}">
        <p14:creationId xmlns:p14="http://schemas.microsoft.com/office/powerpoint/2010/main" val="1974353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12" end="12"/>
                                            </p:txEl>
                                          </p:spTgt>
                                        </p:tgtEl>
                                        <p:attrNameLst>
                                          <p:attrName>style.visibility</p:attrName>
                                        </p:attrNameLst>
                                      </p:cBhvr>
                                      <p:to>
                                        <p:strVal val="visible"/>
                                      </p:to>
                                    </p:set>
                                    <p:animEffect transition="in" filter="fade">
                                      <p:cBhvr>
                                        <p:cTn id="46"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07579" y="34724"/>
            <a:ext cx="10515600" cy="1325563"/>
          </a:xfrm>
        </p:spPr>
        <p:txBody>
          <a:bodyPr/>
          <a:lstStyle/>
          <a:p>
            <a:r>
              <a:rPr lang="en-US" dirty="0"/>
              <a:t>VM Disks – SSD</a:t>
            </a:r>
            <a:br>
              <a:rPr lang="en-US" dirty="0"/>
            </a:br>
            <a:endParaRPr lang="en-US" dirty="0"/>
          </a:p>
        </p:txBody>
      </p:sp>
      <p:sp>
        <p:nvSpPr>
          <p:cNvPr id="3" name="Content Placeholder 2"/>
          <p:cNvSpPr>
            <a:spLocks noGrp="1"/>
          </p:cNvSpPr>
          <p:nvPr>
            <p:ph idx="1"/>
          </p:nvPr>
        </p:nvSpPr>
        <p:spPr>
          <a:xfrm>
            <a:off x="207579" y="1690688"/>
            <a:ext cx="10515600" cy="4351338"/>
          </a:xfrm>
        </p:spPr>
        <p:txBody>
          <a:bodyPr numCol="2">
            <a:normAutofit/>
          </a:bodyPr>
          <a:lstStyle/>
          <a:p>
            <a:r>
              <a:rPr lang="en-US" dirty="0">
                <a:solidFill>
                  <a:schemeClr val="tx1">
                    <a:lumMod val="95000"/>
                    <a:lumOff val="5000"/>
                  </a:schemeClr>
                </a:solidFill>
              </a:rPr>
              <a:t>Premium Storage Disk Types</a:t>
            </a:r>
          </a:p>
          <a:p>
            <a:pPr lvl="1"/>
            <a:r>
              <a:rPr lang="en-US" dirty="0">
                <a:solidFill>
                  <a:schemeClr val="tx1">
                    <a:lumMod val="95000"/>
                    <a:lumOff val="5000"/>
                  </a:schemeClr>
                </a:solidFill>
              </a:rPr>
              <a:t>P10, P20, P30</a:t>
            </a:r>
          </a:p>
          <a:p>
            <a:r>
              <a:rPr lang="en-US" dirty="0">
                <a:solidFill>
                  <a:schemeClr val="tx1">
                    <a:lumMod val="95000"/>
                    <a:lumOff val="5000"/>
                  </a:schemeClr>
                </a:solidFill>
              </a:rPr>
              <a:t>Support for SSD (Premium Storage)</a:t>
            </a:r>
          </a:p>
          <a:p>
            <a:pPr lvl="1"/>
            <a:r>
              <a:rPr lang="en-US" dirty="0">
                <a:solidFill>
                  <a:schemeClr val="tx1">
                    <a:lumMod val="95000"/>
                    <a:lumOff val="5000"/>
                  </a:schemeClr>
                </a:solidFill>
              </a:rPr>
              <a:t>DS-series, DSv2-series, GS-series, and Fs-series.</a:t>
            </a:r>
          </a:p>
          <a:p>
            <a:pPr lvl="1"/>
            <a:r>
              <a:rPr lang="en-US" dirty="0">
                <a:solidFill>
                  <a:schemeClr val="tx1">
                    <a:lumMod val="95000"/>
                    <a:lumOff val="5000"/>
                  </a:schemeClr>
                </a:solidFill>
              </a:rPr>
              <a:t>You can use Standard </a:t>
            </a:r>
            <a:r>
              <a:rPr lang="en-US" sz="3000" dirty="0">
                <a:solidFill>
                  <a:schemeClr val="tx1">
                    <a:lumMod val="95000"/>
                    <a:lumOff val="5000"/>
                  </a:schemeClr>
                </a:solidFill>
              </a:rPr>
              <a:t>OR</a:t>
            </a:r>
            <a:r>
              <a:rPr lang="en-US" dirty="0">
                <a:solidFill>
                  <a:schemeClr val="tx1">
                    <a:lumMod val="95000"/>
                    <a:lumOff val="5000"/>
                  </a:schemeClr>
                </a:solidFill>
              </a:rPr>
              <a:t> Premium storage with these series.</a:t>
            </a:r>
          </a:p>
          <a:p>
            <a:pPr lvl="1"/>
            <a:endParaRPr lang="en-US" dirty="0"/>
          </a:p>
          <a:p>
            <a:pPr lvl="1"/>
            <a:endParaRPr lang="en-US" dirty="0"/>
          </a:p>
          <a:p>
            <a:pPr lvl="1"/>
            <a:endParaRPr lang="en-US" dirty="0"/>
          </a:p>
          <a:p>
            <a:pPr marL="0" indent="0">
              <a:buNone/>
            </a:pPr>
            <a:endParaRPr lang="en-US" dirty="0"/>
          </a:p>
          <a:p>
            <a:pPr lvl="1"/>
            <a:endParaRPr lang="en-US" dirty="0"/>
          </a:p>
          <a:p>
            <a:pPr lvl="1"/>
            <a:endParaRPr lang="en-US" dirty="0"/>
          </a:p>
        </p:txBody>
      </p:sp>
      <p:graphicFrame>
        <p:nvGraphicFramePr>
          <p:cNvPr id="4" name="Table 3">
            <a:extLst>
              <a:ext uri="{FF2B5EF4-FFF2-40B4-BE49-F238E27FC236}">
                <a16:creationId xmlns:a16="http://schemas.microsoft.com/office/drawing/2014/main" id="{37D0F55D-895D-4696-A09C-C886EFF6289F}"/>
              </a:ext>
            </a:extLst>
          </p:cNvPr>
          <p:cNvGraphicFramePr>
            <a:graphicFrameLocks noGrp="1"/>
          </p:cNvGraphicFramePr>
          <p:nvPr>
            <p:extLst>
              <p:ext uri="{D42A27DB-BD31-4B8C-83A1-F6EECF244321}">
                <p14:modId xmlns:p14="http://schemas.microsoft.com/office/powerpoint/2010/main" val="3359945328"/>
              </p:ext>
            </p:extLst>
          </p:nvPr>
        </p:nvGraphicFramePr>
        <p:xfrm>
          <a:off x="5517931" y="697506"/>
          <a:ext cx="6674072" cy="4370821"/>
        </p:xfrm>
        <a:graphic>
          <a:graphicData uri="http://schemas.openxmlformats.org/drawingml/2006/table">
            <a:tbl>
              <a:tblPr/>
              <a:tblGrid>
                <a:gridCol w="1072055">
                  <a:extLst>
                    <a:ext uri="{9D8B030D-6E8A-4147-A177-3AD203B41FA5}">
                      <a16:colId xmlns:a16="http://schemas.microsoft.com/office/drawing/2014/main" val="483026534"/>
                    </a:ext>
                  </a:extLst>
                </a:gridCol>
                <a:gridCol w="725214">
                  <a:extLst>
                    <a:ext uri="{9D8B030D-6E8A-4147-A177-3AD203B41FA5}">
                      <a16:colId xmlns:a16="http://schemas.microsoft.com/office/drawing/2014/main" val="4105391691"/>
                    </a:ext>
                  </a:extLst>
                </a:gridCol>
                <a:gridCol w="772510">
                  <a:extLst>
                    <a:ext uri="{9D8B030D-6E8A-4147-A177-3AD203B41FA5}">
                      <a16:colId xmlns:a16="http://schemas.microsoft.com/office/drawing/2014/main" val="1423268333"/>
                    </a:ext>
                  </a:extLst>
                </a:gridCol>
                <a:gridCol w="767257">
                  <a:extLst>
                    <a:ext uri="{9D8B030D-6E8A-4147-A177-3AD203B41FA5}">
                      <a16:colId xmlns:a16="http://schemas.microsoft.com/office/drawing/2014/main" val="1816247176"/>
                    </a:ext>
                  </a:extLst>
                </a:gridCol>
                <a:gridCol w="834259">
                  <a:extLst>
                    <a:ext uri="{9D8B030D-6E8A-4147-A177-3AD203B41FA5}">
                      <a16:colId xmlns:a16="http://schemas.microsoft.com/office/drawing/2014/main" val="4250612075"/>
                    </a:ext>
                  </a:extLst>
                </a:gridCol>
                <a:gridCol w="834259">
                  <a:extLst>
                    <a:ext uri="{9D8B030D-6E8A-4147-A177-3AD203B41FA5}">
                      <a16:colId xmlns:a16="http://schemas.microsoft.com/office/drawing/2014/main" val="3007746167"/>
                    </a:ext>
                  </a:extLst>
                </a:gridCol>
                <a:gridCol w="834259">
                  <a:extLst>
                    <a:ext uri="{9D8B030D-6E8A-4147-A177-3AD203B41FA5}">
                      <a16:colId xmlns:a16="http://schemas.microsoft.com/office/drawing/2014/main" val="3508948653"/>
                    </a:ext>
                  </a:extLst>
                </a:gridCol>
                <a:gridCol w="834259">
                  <a:extLst>
                    <a:ext uri="{9D8B030D-6E8A-4147-A177-3AD203B41FA5}">
                      <a16:colId xmlns:a16="http://schemas.microsoft.com/office/drawing/2014/main" val="930256374"/>
                    </a:ext>
                  </a:extLst>
                </a:gridCol>
              </a:tblGrid>
              <a:tr h="1147171">
                <a:tc>
                  <a:txBody>
                    <a:bodyPr/>
                    <a:lstStyle/>
                    <a:p>
                      <a:pPr algn="l" fontAlgn="b"/>
                      <a:r>
                        <a:rPr lang="en-US" sz="1600" b="0">
                          <a:effectLst/>
                          <a:latin typeface="segoe-ui_semibold"/>
                        </a:rPr>
                        <a:t>Premium Disks Type</a:t>
                      </a:r>
                    </a:p>
                  </a:txBody>
                  <a:tcPr marL="131859" marR="131859" marT="98894" marB="9889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0">
                          <a:effectLst/>
                          <a:latin typeface="segoe-ui_semibold"/>
                        </a:rPr>
                        <a:t>P4</a:t>
                      </a:r>
                    </a:p>
                  </a:txBody>
                  <a:tcPr marL="131859" marR="131859" marT="98894" marB="9889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0">
                          <a:effectLst/>
                          <a:latin typeface="segoe-ui_semibold"/>
                        </a:rPr>
                        <a:t>P6</a:t>
                      </a:r>
                    </a:p>
                  </a:txBody>
                  <a:tcPr marL="131859" marR="131859" marT="98894" marB="9889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0">
                          <a:effectLst/>
                          <a:latin typeface="segoe-ui_semibold"/>
                        </a:rPr>
                        <a:t>P10</a:t>
                      </a:r>
                    </a:p>
                  </a:txBody>
                  <a:tcPr marL="131859" marR="131859" marT="98894" marB="9889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0">
                          <a:effectLst/>
                          <a:latin typeface="segoe-ui_semibold"/>
                        </a:rPr>
                        <a:t>P20</a:t>
                      </a:r>
                    </a:p>
                  </a:txBody>
                  <a:tcPr marL="131859" marR="131859" marT="98894" marB="9889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0">
                          <a:effectLst/>
                          <a:latin typeface="segoe-ui_semibold"/>
                        </a:rPr>
                        <a:t>P30</a:t>
                      </a:r>
                    </a:p>
                  </a:txBody>
                  <a:tcPr marL="131859" marR="131859" marT="98894" marB="9889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0">
                          <a:effectLst/>
                          <a:latin typeface="segoe-ui_semibold"/>
                        </a:rPr>
                        <a:t>P40</a:t>
                      </a:r>
                    </a:p>
                  </a:txBody>
                  <a:tcPr marL="131859" marR="131859" marT="98894" marB="9889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0">
                          <a:effectLst/>
                          <a:latin typeface="segoe-ui_semibold"/>
                        </a:rPr>
                        <a:t>P50</a:t>
                      </a:r>
                    </a:p>
                  </a:txBody>
                  <a:tcPr marL="131859" marR="131859" marT="98894" marB="9889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806599724"/>
                  </a:ext>
                </a:extLst>
              </a:tr>
              <a:tr h="909825">
                <a:tc>
                  <a:txBody>
                    <a:bodyPr/>
                    <a:lstStyle/>
                    <a:p>
                      <a:pPr fontAlgn="t"/>
                      <a:r>
                        <a:rPr lang="en-US" sz="1600">
                          <a:effectLst/>
                        </a:rPr>
                        <a:t>Disk size</a:t>
                      </a:r>
                    </a:p>
                  </a:txBody>
                  <a:tcPr marL="131859" marR="131859" marT="98894" marB="9889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32 GB</a:t>
                      </a:r>
                    </a:p>
                  </a:txBody>
                  <a:tcPr marL="131859" marR="131859" marT="98894" marB="9889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64 GB</a:t>
                      </a:r>
                    </a:p>
                  </a:txBody>
                  <a:tcPr marL="131859" marR="131859" marT="98894" marB="9889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128 GB</a:t>
                      </a:r>
                    </a:p>
                  </a:txBody>
                  <a:tcPr marL="131859" marR="131859" marT="98894" marB="9889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512 GB</a:t>
                      </a:r>
                    </a:p>
                  </a:txBody>
                  <a:tcPr marL="131859" marR="131859" marT="98894" marB="9889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1024 GB (1 TB)</a:t>
                      </a:r>
                    </a:p>
                  </a:txBody>
                  <a:tcPr marL="131859" marR="131859" marT="98894" marB="9889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2048 GB (2 TB)</a:t>
                      </a:r>
                    </a:p>
                  </a:txBody>
                  <a:tcPr marL="131859" marR="131859" marT="98894" marB="9889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4095 GB (4 TB)</a:t>
                      </a:r>
                    </a:p>
                  </a:txBody>
                  <a:tcPr marL="131859" marR="131859" marT="98894" marB="9889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628389384"/>
                  </a:ext>
                </a:extLst>
              </a:tr>
              <a:tr h="909825">
                <a:tc>
                  <a:txBody>
                    <a:bodyPr/>
                    <a:lstStyle/>
                    <a:p>
                      <a:pPr fontAlgn="t"/>
                      <a:r>
                        <a:rPr lang="en-US" sz="1600">
                          <a:effectLst/>
                        </a:rPr>
                        <a:t>IOPS per disk</a:t>
                      </a:r>
                    </a:p>
                  </a:txBody>
                  <a:tcPr marL="131859" marR="131859" marT="98894" marB="9889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dirty="0">
                          <a:effectLst/>
                        </a:rPr>
                        <a:t>120</a:t>
                      </a:r>
                    </a:p>
                  </a:txBody>
                  <a:tcPr marL="131859" marR="131859" marT="98894" marB="9889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240</a:t>
                      </a:r>
                    </a:p>
                  </a:txBody>
                  <a:tcPr marL="131859" marR="131859" marT="98894" marB="9889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500</a:t>
                      </a:r>
                    </a:p>
                  </a:txBody>
                  <a:tcPr marL="131859" marR="131859" marT="98894" marB="9889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2300</a:t>
                      </a:r>
                    </a:p>
                  </a:txBody>
                  <a:tcPr marL="131859" marR="131859" marT="98894" marB="9889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5000</a:t>
                      </a:r>
                    </a:p>
                  </a:txBody>
                  <a:tcPr marL="131859" marR="131859" marT="98894" marB="9889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7500</a:t>
                      </a:r>
                    </a:p>
                  </a:txBody>
                  <a:tcPr marL="131859" marR="131859" marT="98894" marB="9889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7500</a:t>
                      </a:r>
                    </a:p>
                  </a:txBody>
                  <a:tcPr marL="131859" marR="131859" marT="98894" marB="9889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644778624"/>
                  </a:ext>
                </a:extLst>
              </a:tr>
              <a:tr h="1384517">
                <a:tc>
                  <a:txBody>
                    <a:bodyPr/>
                    <a:lstStyle/>
                    <a:p>
                      <a:pPr fontAlgn="t"/>
                      <a:r>
                        <a:rPr lang="en-US" sz="1600">
                          <a:effectLst/>
                        </a:rPr>
                        <a:t>Throughput per disk</a:t>
                      </a:r>
                    </a:p>
                  </a:txBody>
                  <a:tcPr marL="131859" marR="131859" marT="98894" marB="9889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dirty="0">
                          <a:effectLst/>
                        </a:rPr>
                        <a:t>25 MB/S</a:t>
                      </a:r>
                    </a:p>
                  </a:txBody>
                  <a:tcPr marL="131859" marR="131859" marT="98894" marB="9889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dirty="0">
                          <a:effectLst/>
                        </a:rPr>
                        <a:t>50 MB/S</a:t>
                      </a:r>
                    </a:p>
                  </a:txBody>
                  <a:tcPr marL="131859" marR="131859" marT="98894" marB="9889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dirty="0">
                          <a:effectLst/>
                        </a:rPr>
                        <a:t>100 MB/S</a:t>
                      </a:r>
                    </a:p>
                  </a:txBody>
                  <a:tcPr marL="131859" marR="131859" marT="98894" marB="9889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dirty="0">
                          <a:effectLst/>
                        </a:rPr>
                        <a:t>150 MB/S</a:t>
                      </a:r>
                    </a:p>
                  </a:txBody>
                  <a:tcPr marL="131859" marR="131859" marT="98894" marB="9889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dirty="0">
                          <a:effectLst/>
                        </a:rPr>
                        <a:t>200 MB/S</a:t>
                      </a:r>
                    </a:p>
                  </a:txBody>
                  <a:tcPr marL="131859" marR="131859" marT="98894" marB="9889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dirty="0">
                          <a:effectLst/>
                        </a:rPr>
                        <a:t>250 MB/S</a:t>
                      </a:r>
                    </a:p>
                  </a:txBody>
                  <a:tcPr marL="131859" marR="131859" marT="98894" marB="9889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dirty="0">
                          <a:effectLst/>
                        </a:rPr>
                        <a:t>250 MB/S</a:t>
                      </a:r>
                    </a:p>
                  </a:txBody>
                  <a:tcPr marL="131859" marR="131859" marT="98894" marB="9889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48265396"/>
                  </a:ext>
                </a:extLst>
              </a:tr>
            </a:tbl>
          </a:graphicData>
        </a:graphic>
      </p:graphicFrame>
    </p:spTree>
    <p:extLst>
      <p:ext uri="{BB962C8B-B14F-4D97-AF65-F5344CB8AC3E}">
        <p14:creationId xmlns:p14="http://schemas.microsoft.com/office/powerpoint/2010/main" val="774004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EFA9DE9-2C4C-485B-B204-7F07D07D02C6}"/>
              </a:ext>
            </a:extLst>
          </p:cNvPr>
          <p:cNvGraphicFramePr>
            <a:graphicFrameLocks noGrp="1"/>
          </p:cNvGraphicFramePr>
          <p:nvPr>
            <p:ph idx="1"/>
            <p:extLst>
              <p:ext uri="{D42A27DB-BD31-4B8C-83A1-F6EECF244321}">
                <p14:modId xmlns:p14="http://schemas.microsoft.com/office/powerpoint/2010/main" val="3402147291"/>
              </p:ext>
            </p:extLst>
          </p:nvPr>
        </p:nvGraphicFramePr>
        <p:xfrm>
          <a:off x="236481" y="0"/>
          <a:ext cx="11682249" cy="6856002"/>
        </p:xfrm>
        <a:graphic>
          <a:graphicData uri="http://schemas.openxmlformats.org/drawingml/2006/table">
            <a:tbl>
              <a:tblPr/>
              <a:tblGrid>
                <a:gridCol w="3894083">
                  <a:extLst>
                    <a:ext uri="{9D8B030D-6E8A-4147-A177-3AD203B41FA5}">
                      <a16:colId xmlns:a16="http://schemas.microsoft.com/office/drawing/2014/main" val="2338558242"/>
                    </a:ext>
                  </a:extLst>
                </a:gridCol>
                <a:gridCol w="3894083">
                  <a:extLst>
                    <a:ext uri="{9D8B030D-6E8A-4147-A177-3AD203B41FA5}">
                      <a16:colId xmlns:a16="http://schemas.microsoft.com/office/drawing/2014/main" val="4087647339"/>
                    </a:ext>
                  </a:extLst>
                </a:gridCol>
                <a:gridCol w="3894083">
                  <a:extLst>
                    <a:ext uri="{9D8B030D-6E8A-4147-A177-3AD203B41FA5}">
                      <a16:colId xmlns:a16="http://schemas.microsoft.com/office/drawing/2014/main" val="4162674754"/>
                    </a:ext>
                  </a:extLst>
                </a:gridCol>
              </a:tblGrid>
              <a:tr h="875640">
                <a:tc>
                  <a:txBody>
                    <a:bodyPr/>
                    <a:lstStyle/>
                    <a:p>
                      <a:pPr algn="l" fontAlgn="b"/>
                      <a:endParaRPr lang="en-US" sz="1800" b="1" dirty="0">
                        <a:effectLst/>
                        <a:latin typeface="segoe-ui_semibold"/>
                      </a:endParaRPr>
                    </a:p>
                  </a:txBody>
                  <a:tcPr marL="69399" marR="69399" marT="52049" marB="5204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800" b="1" dirty="0">
                        <a:effectLst/>
                        <a:latin typeface="segoe-ui_semibold"/>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800" b="1" dirty="0">
                          <a:effectLst/>
                          <a:latin typeface="segoe-ui_semibold"/>
                        </a:rPr>
                        <a:t>Azure Premium Disk</a:t>
                      </a:r>
                    </a:p>
                    <a:p>
                      <a:pPr marL="0" algn="l" defTabSz="914400" rtl="0" eaLnBrk="1" fontAlgn="b" latinLnBrk="0" hangingPunct="1"/>
                      <a:endParaRPr lang="en-US" sz="1800" b="1" kern="1200" dirty="0">
                        <a:solidFill>
                          <a:schemeClr val="tx1"/>
                        </a:solidFill>
                        <a:effectLst/>
                        <a:latin typeface="segoe-ui_semibold"/>
                        <a:ea typeface="+mn-ea"/>
                        <a:cs typeface="+mn-cs"/>
                      </a:endParaRPr>
                    </a:p>
                  </a:txBody>
                  <a:tcPr marL="69399" marR="69399" marT="52049" marB="5204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800" b="1" kern="1200" dirty="0">
                        <a:solidFill>
                          <a:schemeClr val="tx1"/>
                        </a:solidFill>
                        <a:effectLst/>
                        <a:latin typeface="segoe-ui_semibold"/>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800" b="1" kern="1200" dirty="0">
                          <a:solidFill>
                            <a:schemeClr val="tx1"/>
                          </a:solidFill>
                          <a:effectLst/>
                          <a:latin typeface="segoe-ui_semibold"/>
                          <a:ea typeface="+mn-ea"/>
                          <a:cs typeface="+mn-cs"/>
                        </a:rPr>
                        <a:t>Azure Standard Disk</a:t>
                      </a:r>
                    </a:p>
                  </a:txBody>
                  <a:tcPr marL="41640" marR="41640" marT="20820" marB="20820">
                    <a:lnL w="12700" cap="flat" cmpd="sng" algn="ctr">
                      <a:solidFill>
                        <a:srgbClr val="E3E3E3"/>
                      </a:solidFill>
                      <a:prstDash val="solid"/>
                      <a:round/>
                      <a:headEnd type="none" w="med" len="med"/>
                      <a:tailEnd type="none" w="med" len="med"/>
                    </a:lnL>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725414650"/>
                  </a:ext>
                </a:extLst>
              </a:tr>
              <a:tr h="386219">
                <a:tc>
                  <a:txBody>
                    <a:bodyPr/>
                    <a:lstStyle/>
                    <a:p>
                      <a:pPr fontAlgn="t"/>
                      <a:r>
                        <a:rPr lang="en-US" sz="2000" b="1" dirty="0">
                          <a:effectLst/>
                        </a:rPr>
                        <a:t>Disk Type</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Solid State Drives (SSD)</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Hard Disk Drives (HDD)</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1370704021"/>
                  </a:ext>
                </a:extLst>
              </a:tr>
              <a:tr h="1101030">
                <a:tc>
                  <a:txBody>
                    <a:bodyPr/>
                    <a:lstStyle/>
                    <a:p>
                      <a:pPr fontAlgn="t"/>
                      <a:r>
                        <a:rPr lang="en-US" sz="2000" b="1" dirty="0">
                          <a:effectLst/>
                        </a:rPr>
                        <a:t>Overview</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SSD-based high-performance, low-latency disk support for VMs running IO-intensive workloads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HDD-based cost effective disk support for Dev/Test VM scenarios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1434320552"/>
                  </a:ext>
                </a:extLst>
              </a:tr>
              <a:tr h="616535">
                <a:tc>
                  <a:txBody>
                    <a:bodyPr/>
                    <a:lstStyle/>
                    <a:p>
                      <a:pPr fontAlgn="t"/>
                      <a:r>
                        <a:rPr lang="en-US" sz="2000" b="1" dirty="0">
                          <a:effectLst/>
                        </a:rPr>
                        <a:t>Scenario</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Production and performance sensitive workloads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Dev/Test, non-critical,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Infrequent access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908402776"/>
                  </a:ext>
                </a:extLst>
              </a:tr>
              <a:tr h="2948482">
                <a:tc>
                  <a:txBody>
                    <a:bodyPr/>
                    <a:lstStyle/>
                    <a:p>
                      <a:pPr fontAlgn="t"/>
                      <a:r>
                        <a:rPr lang="en-US" sz="2000" b="1" dirty="0">
                          <a:effectLst/>
                        </a:rPr>
                        <a:t>Disk Size</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P4: 32 GB (Managed Disks only)</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P6: 64 GB (Managed Disks only)</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P10: 128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P20: 512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P30: 1024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P40: 2048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P50: 4095 GB</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Unmanaged Disks: 1 GB – 4 TB (4095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Managed Disks:</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S4: 32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S6: 64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S10: 128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S20: 512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S30: 1024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S40: 2048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S50: 4095 GB</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710144733"/>
                  </a:ext>
                </a:extLst>
              </a:tr>
              <a:tr h="386219">
                <a:tc>
                  <a:txBody>
                    <a:bodyPr/>
                    <a:lstStyle/>
                    <a:p>
                      <a:pPr fontAlgn="t"/>
                      <a:r>
                        <a:rPr lang="en-US" sz="2000" b="1" dirty="0">
                          <a:effectLst/>
                        </a:rPr>
                        <a:t>Max Throughput per Disk</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250 MB/s </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1800">
                          <a:effectLst/>
                        </a:rPr>
                        <a:t>60 MB/s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247555544"/>
                  </a:ext>
                </a:extLst>
              </a:tr>
              <a:tr h="386219">
                <a:tc>
                  <a:txBody>
                    <a:bodyPr/>
                    <a:lstStyle/>
                    <a:p>
                      <a:pPr fontAlgn="t"/>
                      <a:r>
                        <a:rPr lang="en-US" sz="2000" b="1" dirty="0">
                          <a:effectLst/>
                        </a:rPr>
                        <a:t>Max IOPS per Disk</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7500 IOPS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fontAlgn="t"/>
                      <a:r>
                        <a:rPr lang="en-US" sz="1800" dirty="0">
                          <a:effectLst/>
                        </a:rPr>
                        <a:t>500 IOPS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3138701546"/>
                  </a:ext>
                </a:extLst>
              </a:tr>
            </a:tbl>
          </a:graphicData>
        </a:graphic>
      </p:graphicFrame>
    </p:spTree>
    <p:extLst>
      <p:ext uri="{BB962C8B-B14F-4D97-AF65-F5344CB8AC3E}">
        <p14:creationId xmlns:p14="http://schemas.microsoft.com/office/powerpoint/2010/main" val="1420989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D77D1-B84B-4A29-A9FC-18E9DA44F12C}"/>
              </a:ext>
            </a:extLst>
          </p:cNvPr>
          <p:cNvSpPr>
            <a:spLocks noGrp="1"/>
          </p:cNvSpPr>
          <p:nvPr>
            <p:ph type="title"/>
          </p:nvPr>
        </p:nvSpPr>
        <p:spPr/>
        <p:txBody>
          <a:bodyPr/>
          <a:lstStyle/>
          <a:p>
            <a:r>
              <a:rPr lang="en-US" dirty="0"/>
              <a:t>VM Disks</a:t>
            </a:r>
          </a:p>
        </p:txBody>
      </p:sp>
      <p:sp>
        <p:nvSpPr>
          <p:cNvPr id="3" name="Content Placeholder 2">
            <a:extLst>
              <a:ext uri="{FF2B5EF4-FFF2-40B4-BE49-F238E27FC236}">
                <a16:creationId xmlns:a16="http://schemas.microsoft.com/office/drawing/2014/main" id="{9A084D11-B70D-40EE-B04A-A4D4D869172E}"/>
              </a:ext>
            </a:extLst>
          </p:cNvPr>
          <p:cNvSpPr>
            <a:spLocks noGrp="1"/>
          </p:cNvSpPr>
          <p:nvPr>
            <p:ph idx="1"/>
          </p:nvPr>
        </p:nvSpPr>
        <p:spPr>
          <a:xfrm>
            <a:off x="838200" y="1690687"/>
            <a:ext cx="10515600" cy="4486275"/>
          </a:xfrm>
        </p:spPr>
        <p:txBody>
          <a:bodyPr>
            <a:normAutofit/>
          </a:bodyPr>
          <a:lstStyle/>
          <a:p>
            <a:r>
              <a:rPr lang="en-US" dirty="0">
                <a:solidFill>
                  <a:schemeClr val="tx1">
                    <a:lumMod val="95000"/>
                    <a:lumOff val="5000"/>
                  </a:schemeClr>
                </a:solidFill>
              </a:rPr>
              <a:t>Disks can be resized up to 4TB</a:t>
            </a:r>
          </a:p>
          <a:p>
            <a:r>
              <a:rPr lang="en-US" dirty="0">
                <a:solidFill>
                  <a:schemeClr val="tx1">
                    <a:lumMod val="95000"/>
                    <a:lumOff val="5000"/>
                  </a:schemeClr>
                </a:solidFill>
              </a:rPr>
              <a:t>Managed Vs Unmanaged.</a:t>
            </a:r>
          </a:p>
          <a:p>
            <a:r>
              <a:rPr lang="en-US" dirty="0"/>
              <a:t>Encryption </a:t>
            </a:r>
          </a:p>
          <a:p>
            <a:r>
              <a:rPr lang="en-US" dirty="0"/>
              <a:t>Disk Caching</a:t>
            </a:r>
          </a:p>
          <a:p>
            <a:pPr lvl="1"/>
            <a:r>
              <a:rPr lang="en-US" dirty="0">
                <a:solidFill>
                  <a:schemeClr val="tx1">
                    <a:lumMod val="95000"/>
                    <a:lumOff val="5000"/>
                  </a:schemeClr>
                </a:solidFill>
              </a:rPr>
              <a:t>None – for Write only and Write heavy (SQL Logs)</a:t>
            </a:r>
          </a:p>
          <a:p>
            <a:pPr lvl="1"/>
            <a:r>
              <a:rPr lang="en-US" dirty="0" err="1">
                <a:solidFill>
                  <a:schemeClr val="tx1">
                    <a:lumMod val="95000"/>
                    <a:lumOff val="5000"/>
                  </a:schemeClr>
                </a:solidFill>
              </a:rPr>
              <a:t>ReadOnly</a:t>
            </a:r>
            <a:r>
              <a:rPr lang="en-US" dirty="0">
                <a:solidFill>
                  <a:schemeClr val="tx1">
                    <a:lumMod val="95000"/>
                    <a:lumOff val="5000"/>
                  </a:schemeClr>
                </a:solidFill>
              </a:rPr>
              <a:t> – for Read only or read-intensive disks (SQL Data files)</a:t>
            </a:r>
          </a:p>
          <a:p>
            <a:pPr lvl="1"/>
            <a:r>
              <a:rPr lang="en-US" dirty="0" err="1">
                <a:solidFill>
                  <a:schemeClr val="tx1">
                    <a:lumMod val="95000"/>
                    <a:lumOff val="5000"/>
                  </a:schemeClr>
                </a:solidFill>
              </a:rPr>
              <a:t>ReadWrite</a:t>
            </a:r>
            <a:r>
              <a:rPr lang="en-US" dirty="0">
                <a:solidFill>
                  <a:schemeClr val="tx1">
                    <a:lumMod val="95000"/>
                    <a:lumOff val="5000"/>
                  </a:schemeClr>
                </a:solidFill>
              </a:rPr>
              <a:t> – for Operating System disks</a:t>
            </a:r>
          </a:p>
          <a:p>
            <a:pPr lvl="1"/>
            <a:endParaRPr lang="en-US" dirty="0"/>
          </a:p>
          <a:p>
            <a:pPr lvl="1"/>
            <a:endParaRPr lang="en-US" dirty="0"/>
          </a:p>
          <a:p>
            <a:endParaRPr lang="en-US" dirty="0"/>
          </a:p>
        </p:txBody>
      </p:sp>
    </p:spTree>
    <p:extLst>
      <p:ext uri="{BB962C8B-B14F-4D97-AF65-F5344CB8AC3E}">
        <p14:creationId xmlns:p14="http://schemas.microsoft.com/office/powerpoint/2010/main" val="277439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C344E-8CAA-4BD4-9CF5-6B6FB7925E86}"/>
              </a:ext>
            </a:extLst>
          </p:cNvPr>
          <p:cNvSpPr>
            <a:spLocks noGrp="1"/>
          </p:cNvSpPr>
          <p:nvPr>
            <p:ph type="title"/>
          </p:nvPr>
        </p:nvSpPr>
        <p:spPr/>
        <p:txBody>
          <a:bodyPr/>
          <a:lstStyle/>
          <a:p>
            <a:r>
              <a:rPr lang="en-US" dirty="0"/>
              <a:t>VM Disks</a:t>
            </a:r>
          </a:p>
        </p:txBody>
      </p:sp>
      <p:sp>
        <p:nvSpPr>
          <p:cNvPr id="3" name="Content Placeholder 2">
            <a:extLst>
              <a:ext uri="{FF2B5EF4-FFF2-40B4-BE49-F238E27FC236}">
                <a16:creationId xmlns:a16="http://schemas.microsoft.com/office/drawing/2014/main" id="{33540426-6430-4F92-BCF3-6BC3ADBA2069}"/>
              </a:ext>
            </a:extLst>
          </p:cNvPr>
          <p:cNvSpPr>
            <a:spLocks noGrp="1"/>
          </p:cNvSpPr>
          <p:nvPr>
            <p:ph idx="1"/>
          </p:nvPr>
        </p:nvSpPr>
        <p:spPr/>
        <p:txBody>
          <a:bodyPr>
            <a:normAutofit/>
          </a:bodyPr>
          <a:lstStyle/>
          <a:p>
            <a:r>
              <a:rPr lang="en-US" b="1" dirty="0">
                <a:solidFill>
                  <a:schemeClr val="tx1">
                    <a:lumMod val="95000"/>
                    <a:lumOff val="5000"/>
                  </a:schemeClr>
                </a:solidFill>
              </a:rPr>
              <a:t>Images are representations of your VM that you can use to create more instances of the VM</a:t>
            </a:r>
          </a:p>
          <a:p>
            <a:pPr lvl="1"/>
            <a:r>
              <a:rPr lang="en-US" dirty="0"/>
              <a:t>You can capture an Image of a VM and it will include all the disks</a:t>
            </a:r>
          </a:p>
          <a:p>
            <a:pPr lvl="1"/>
            <a:r>
              <a:rPr lang="en-US" dirty="0"/>
              <a:t>Snapshots only capture one disk at a time.</a:t>
            </a:r>
          </a:p>
          <a:p>
            <a:pPr lvl="1"/>
            <a:endParaRPr lang="en-US" b="1" dirty="0">
              <a:solidFill>
                <a:srgbClr val="FF0000"/>
              </a:solidFill>
            </a:endParaRPr>
          </a:p>
          <a:p>
            <a:r>
              <a:rPr lang="en-US" b="1" dirty="0">
                <a:solidFill>
                  <a:schemeClr val="tx1">
                    <a:lumMod val="95000"/>
                    <a:lumOff val="5000"/>
                  </a:schemeClr>
                </a:solidFill>
              </a:rPr>
              <a:t>Disk Snapshots let you capture current state copies of your disks.</a:t>
            </a:r>
          </a:p>
          <a:p>
            <a:pPr lvl="1"/>
            <a:r>
              <a:rPr lang="en-US" dirty="0"/>
              <a:t>Managed Disks: Take Snapshots of the disk </a:t>
            </a:r>
          </a:p>
          <a:p>
            <a:pPr lvl="1"/>
            <a:r>
              <a:rPr lang="en-US" dirty="0"/>
              <a:t>Unmanaged Disks: Take Snapshots of the underlying VHD blob</a:t>
            </a:r>
            <a:endParaRPr lang="en-US" b="1" dirty="0">
              <a:solidFill>
                <a:schemeClr val="tx1">
                  <a:lumMod val="95000"/>
                  <a:lumOff val="5000"/>
                </a:schemeClr>
              </a:solidFill>
            </a:endParaRPr>
          </a:p>
          <a:p>
            <a:pPr lvl="1"/>
            <a:endParaRPr lang="en-US" b="1" dirty="0">
              <a:solidFill>
                <a:schemeClr val="tx1">
                  <a:lumMod val="95000"/>
                  <a:lumOff val="5000"/>
                </a:schemeClr>
              </a:solidFill>
            </a:endParaRPr>
          </a:p>
          <a:p>
            <a:pPr marL="457200" lvl="1" indent="0">
              <a:buNone/>
            </a:pPr>
            <a:endParaRPr lang="en-US" dirty="0"/>
          </a:p>
          <a:p>
            <a:endParaRPr lang="en-US" dirty="0"/>
          </a:p>
        </p:txBody>
      </p:sp>
    </p:spTree>
    <p:extLst>
      <p:ext uri="{BB962C8B-B14F-4D97-AF65-F5344CB8AC3E}">
        <p14:creationId xmlns:p14="http://schemas.microsoft.com/office/powerpoint/2010/main" val="912706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8148" y="74893"/>
            <a:ext cx="11919689" cy="905377"/>
          </a:xfrm>
        </p:spPr>
        <p:txBody>
          <a:bodyPr>
            <a:noAutofit/>
          </a:bodyPr>
          <a:lstStyle/>
          <a:p>
            <a:r>
              <a:rPr lang="en-US" sz="4800" b="1" dirty="0"/>
              <a:t>Exam 70-534 </a:t>
            </a:r>
            <a:r>
              <a:rPr lang="en-US" sz="4000" b="1" dirty="0"/>
              <a:t>Architecting Microsoft Azure Solutions</a:t>
            </a:r>
            <a:endParaRPr lang="en-US" sz="4000" dirty="0"/>
          </a:p>
        </p:txBody>
      </p:sp>
      <p:sp>
        <p:nvSpPr>
          <p:cNvPr id="7" name="Content Placeholder 6"/>
          <p:cNvSpPr>
            <a:spLocks noGrp="1"/>
          </p:cNvSpPr>
          <p:nvPr>
            <p:ph sz="half" idx="1"/>
          </p:nvPr>
        </p:nvSpPr>
        <p:spPr>
          <a:xfrm>
            <a:off x="398232" y="1043730"/>
            <a:ext cx="5699760" cy="5327539"/>
          </a:xfrm>
        </p:spPr>
        <p:txBody>
          <a:bodyPr>
            <a:normAutofit/>
          </a:bodyPr>
          <a:lstStyle/>
          <a:p>
            <a:pPr marL="0" indent="0" eaLnBrk="0" fontAlgn="t" hangingPunct="0">
              <a:lnSpc>
                <a:spcPct val="100000"/>
              </a:lnSpc>
              <a:spcBef>
                <a:spcPct val="0"/>
              </a:spcBef>
              <a:spcAft>
                <a:spcPct val="0"/>
              </a:spcAft>
              <a:buNone/>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#1 </a:t>
            </a:r>
            <a:r>
              <a:rPr lang="en-US" sz="1600" u="sng" dirty="0">
                <a:hlinkClick r:id="rId3"/>
              </a:rPr>
              <a:t>Design Azure Resource Manager (ARM) networking (5–10%)</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Azure virtual networks - Extend on-premises</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Describe Azure VPN and Express Route architecture and design </a:t>
            </a:r>
          </a:p>
          <a:p>
            <a:pPr marL="0" lvl="1" indent="0">
              <a:lnSpc>
                <a:spcPct val="107000"/>
              </a:lnSpc>
              <a:spcBef>
                <a:spcPts val="1000"/>
              </a:spcBef>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#2 </a:t>
            </a:r>
            <a:r>
              <a:rPr lang="en-US" sz="1600" u="sng" dirty="0">
                <a:hlinkClick r:id="rId4"/>
              </a:rPr>
              <a:t>Secure resources (20–25%)</a:t>
            </a:r>
            <a:endParaRPr lang="en-US" sz="16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Secure resources by using identity providers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Identify an appropriate data security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 role-based access control (RBAC)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Manage security risks by using an appropriate security solution </a:t>
            </a:r>
            <a:endParaRPr lang="en-US" b="1" dirty="0">
              <a:latin typeface="Calibri" panose="020F0502020204030204" pitchFamily="34" charset="0"/>
              <a:ea typeface="Calibri" panose="020F0502020204030204" pitchFamily="34" charset="0"/>
              <a:cs typeface="Times New Roman" panose="02020603050405020304" pitchFamily="18" charset="0"/>
            </a:endParaRPr>
          </a:p>
          <a:p>
            <a:pPr marL="0" lvl="1" indent="0">
              <a:lnSpc>
                <a:spcPct val="107000"/>
              </a:lnSpc>
              <a:spcBef>
                <a:spcPts val="1000"/>
              </a:spcBef>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#3 </a:t>
            </a:r>
            <a:r>
              <a:rPr lang="en-US" sz="1600" u="sng" dirty="0">
                <a:hlinkClick r:id="rId5"/>
              </a:rPr>
              <a:t>Design an application storage and data access strategy (5–10%)</a:t>
            </a:r>
            <a:endParaRPr lang="en-US" sz="16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data storage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Select the appropriate storage option</a:t>
            </a:r>
          </a:p>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#4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6"/>
              </a:rPr>
              <a:t>Design advanced applications (20–25%)</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Create compute-intensive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Create long-running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Integrate Azure services in a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Implement messaging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Implement applications for background processing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connectivity for hybrid applications</a:t>
            </a:r>
          </a:p>
        </p:txBody>
      </p:sp>
      <p:sp>
        <p:nvSpPr>
          <p:cNvPr id="3" name="Content Placeholder 2"/>
          <p:cNvSpPr>
            <a:spLocks noGrp="1"/>
          </p:cNvSpPr>
          <p:nvPr>
            <p:ph sz="half" idx="2"/>
          </p:nvPr>
        </p:nvSpPr>
        <p:spPr>
          <a:xfrm>
            <a:off x="6358077" y="980270"/>
            <a:ext cx="5699760" cy="5091695"/>
          </a:xfrm>
        </p:spPr>
        <p:txBody>
          <a:bodyPr>
            <a:noAutofit/>
          </a:bodyPr>
          <a:lstStyle/>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#5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7"/>
              </a:rPr>
              <a:t>Design Azure Web and Mobile Apps (5–10%)</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Web Applications</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Mobile Applications </a:t>
            </a:r>
          </a:p>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#6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8"/>
              </a:rPr>
              <a:t>Design a management, monitoring, and business continuity strategy (20–25%)</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 monitoring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Describe Azure business continuity/disaster recovery (BC/DR) capabilities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 disaster recovery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Azure Automation and PowerShell workflows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Describe the use cases for Azure Automation configuration </a:t>
            </a:r>
          </a:p>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#7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9"/>
              </a:rPr>
              <a:t>Architect an Azure Compute infrastructure (10–15%)</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Design ARM Virtual Machines (VMs)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Design ARM template deployment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Design for availability </a:t>
            </a:r>
          </a:p>
          <a:p>
            <a:pPr marL="0" lvl="1" indent="0" fontAlgn="t">
              <a:lnSpc>
                <a:spcPct val="100000"/>
              </a:lnSpc>
              <a:spcBef>
                <a:spcPts val="0"/>
              </a:spcBef>
              <a:spcAft>
                <a:spcPct val="0"/>
              </a:spcAft>
              <a:buSzPts val="1000"/>
              <a:buNone/>
              <a:tabLst>
                <a:tab pos="228600" algn="l"/>
              </a:tabLst>
            </a:pPr>
            <a:endParaRPr lang="en-US" sz="1500"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p:cNvSpPr/>
          <p:nvPr/>
        </p:nvSpPr>
        <p:spPr>
          <a:xfrm>
            <a:off x="913631" y="6193488"/>
            <a:ext cx="10628807" cy="58477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https://www.microsoft.com/learning/en-us/exam-70-534.aspx</a:t>
            </a:r>
          </a:p>
        </p:txBody>
      </p:sp>
    </p:spTree>
    <p:extLst>
      <p:ext uri="{BB962C8B-B14F-4D97-AF65-F5344CB8AC3E}">
        <p14:creationId xmlns:p14="http://schemas.microsoft.com/office/powerpoint/2010/main" val="2471584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91F94-057D-4EA7-9FB0-62853984FC8F}"/>
              </a:ext>
            </a:extLst>
          </p:cNvPr>
          <p:cNvSpPr>
            <a:spLocks noGrp="1"/>
          </p:cNvSpPr>
          <p:nvPr>
            <p:ph type="title"/>
          </p:nvPr>
        </p:nvSpPr>
        <p:spPr>
          <a:xfrm>
            <a:off x="536028" y="347874"/>
            <a:ext cx="11387892" cy="923330"/>
          </a:xfrm>
        </p:spPr>
        <p:txBody>
          <a:bodyPr>
            <a:normAutofit/>
          </a:bodyPr>
          <a:lstStyle/>
          <a:p>
            <a:r>
              <a:rPr lang="en-US" sz="6000" dirty="0"/>
              <a:t>Exam Tip </a:t>
            </a:r>
            <a:r>
              <a:rPr lang="en-US" dirty="0"/>
              <a:t>- Increase size of existing Disks</a:t>
            </a:r>
          </a:p>
        </p:txBody>
      </p:sp>
      <p:sp>
        <p:nvSpPr>
          <p:cNvPr id="3" name="Text Placeholder 2">
            <a:extLst>
              <a:ext uri="{FF2B5EF4-FFF2-40B4-BE49-F238E27FC236}">
                <a16:creationId xmlns:a16="http://schemas.microsoft.com/office/drawing/2014/main" id="{929ADB5E-2F24-4EF5-A5E4-9B33DA06A2E4}"/>
              </a:ext>
            </a:extLst>
          </p:cNvPr>
          <p:cNvSpPr>
            <a:spLocks noGrp="1"/>
          </p:cNvSpPr>
          <p:nvPr>
            <p:ph type="body" sz="quarter" idx="11"/>
          </p:nvPr>
        </p:nvSpPr>
        <p:spPr>
          <a:xfrm>
            <a:off x="268080" y="2210281"/>
            <a:ext cx="11655840" cy="4641916"/>
          </a:xfrm>
        </p:spPr>
        <p:txBody>
          <a:bodyPr/>
          <a:lstStyle/>
          <a:p>
            <a:r>
              <a:rPr lang="en-US" dirty="0"/>
              <a:t>You can easily increase the size of existing disks. For example, you might want to increase the size of a 30-GB disk to 128 GB, or even to 4 TB. Or, you might want to convert your P20 disk to a P30 disk because you need more capacity or more IOPS and throughput.</a:t>
            </a:r>
          </a:p>
        </p:txBody>
      </p:sp>
    </p:spTree>
    <p:extLst>
      <p:ext uri="{BB962C8B-B14F-4D97-AF65-F5344CB8AC3E}">
        <p14:creationId xmlns:p14="http://schemas.microsoft.com/office/powerpoint/2010/main" val="271017344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Recommendations</a:t>
            </a:r>
          </a:p>
        </p:txBody>
      </p:sp>
      <p:sp>
        <p:nvSpPr>
          <p:cNvPr id="3" name="Content Placeholder 2"/>
          <p:cNvSpPr>
            <a:spLocks noGrp="1"/>
          </p:cNvSpPr>
          <p:nvPr>
            <p:ph idx="1"/>
          </p:nvPr>
        </p:nvSpPr>
        <p:spPr/>
        <p:txBody>
          <a:bodyPr>
            <a:normAutofit fontScale="85000" lnSpcReduction="10000"/>
          </a:bodyPr>
          <a:lstStyle/>
          <a:p>
            <a:r>
              <a:rPr lang="en-US" b="1" dirty="0">
                <a:solidFill>
                  <a:schemeClr val="tx1">
                    <a:lumMod val="95000"/>
                    <a:lumOff val="5000"/>
                  </a:schemeClr>
                </a:solidFill>
              </a:rPr>
              <a:t>Premium Storage for Production Workloads (Storage SLAs)</a:t>
            </a:r>
          </a:p>
          <a:p>
            <a:r>
              <a:rPr lang="en-US" b="1" dirty="0">
                <a:solidFill>
                  <a:schemeClr val="tx1">
                    <a:lumMod val="95000"/>
                    <a:lumOff val="5000"/>
                  </a:schemeClr>
                </a:solidFill>
              </a:rPr>
              <a:t>Choose a VM Size that works with premium storage for production</a:t>
            </a:r>
          </a:p>
          <a:p>
            <a:r>
              <a:rPr lang="en-US" b="1" dirty="0">
                <a:solidFill>
                  <a:schemeClr val="tx1">
                    <a:lumMod val="95000"/>
                    <a:lumOff val="5000"/>
                  </a:schemeClr>
                </a:solidFill>
              </a:rPr>
              <a:t>Use Managed Disks over Unmanaged Disks</a:t>
            </a:r>
          </a:p>
          <a:p>
            <a:r>
              <a:rPr lang="en-US" dirty="0">
                <a:solidFill>
                  <a:schemeClr val="tx1">
                    <a:lumMod val="95000"/>
                    <a:lumOff val="5000"/>
                  </a:schemeClr>
                </a:solidFill>
              </a:rPr>
              <a:t>Scaling Up/Down is just resizing the VM</a:t>
            </a:r>
          </a:p>
          <a:p>
            <a:r>
              <a:rPr lang="en-US" b="1" dirty="0">
                <a:solidFill>
                  <a:schemeClr val="tx1">
                    <a:lumMod val="95000"/>
                    <a:lumOff val="5000"/>
                  </a:schemeClr>
                </a:solidFill>
              </a:rPr>
              <a:t>Scaling In/Out – the VMs should be in an availability set</a:t>
            </a:r>
          </a:p>
          <a:p>
            <a:r>
              <a:rPr lang="en-US" dirty="0">
                <a:solidFill>
                  <a:schemeClr val="tx1">
                    <a:lumMod val="95000"/>
                    <a:lumOff val="5000"/>
                  </a:schemeClr>
                </a:solidFill>
              </a:rPr>
              <a:t>Use VM reboot logs to determine if VM was rebooted by planned maintenance</a:t>
            </a:r>
          </a:p>
          <a:p>
            <a:r>
              <a:rPr lang="en-US" dirty="0">
                <a:solidFill>
                  <a:schemeClr val="tx1">
                    <a:lumMod val="95000"/>
                    <a:lumOff val="5000"/>
                  </a:schemeClr>
                </a:solidFill>
              </a:rPr>
              <a:t>Use snapshots to prevent accidental data loss</a:t>
            </a:r>
          </a:p>
          <a:p>
            <a:r>
              <a:rPr lang="en-US" dirty="0">
                <a:solidFill>
                  <a:schemeClr val="tx1">
                    <a:lumMod val="95000"/>
                    <a:lumOff val="5000"/>
                  </a:schemeClr>
                </a:solidFill>
              </a:rPr>
              <a:t>Enable VM diagnostics for production (includes boot diagnostics)</a:t>
            </a:r>
          </a:p>
          <a:p>
            <a:r>
              <a:rPr lang="en-US" b="1" dirty="0">
                <a:solidFill>
                  <a:schemeClr val="tx1">
                    <a:lumMod val="95000"/>
                    <a:lumOff val="5000"/>
                  </a:schemeClr>
                </a:solidFill>
              </a:rPr>
              <a:t>Stopped</a:t>
            </a:r>
            <a:r>
              <a:rPr lang="en-US" dirty="0">
                <a:solidFill>
                  <a:schemeClr val="tx1">
                    <a:lumMod val="95000"/>
                    <a:lumOff val="5000"/>
                  </a:schemeClr>
                </a:solidFill>
              </a:rPr>
              <a:t> VMs are still charged for use. VMs need to be </a:t>
            </a:r>
            <a:r>
              <a:rPr lang="en-US" b="1" dirty="0">
                <a:solidFill>
                  <a:schemeClr val="tx1">
                    <a:lumMod val="95000"/>
                    <a:lumOff val="5000"/>
                  </a:schemeClr>
                </a:solidFill>
              </a:rPr>
              <a:t>deallocated</a:t>
            </a:r>
            <a:r>
              <a:rPr lang="en-US" dirty="0">
                <a:solidFill>
                  <a:schemeClr val="tx1">
                    <a:lumMod val="95000"/>
                    <a:lumOff val="5000"/>
                  </a:schemeClr>
                </a:solidFill>
              </a:rPr>
              <a:t> to stop charges. </a:t>
            </a:r>
            <a:r>
              <a:rPr lang="en-US" b="1" dirty="0">
                <a:solidFill>
                  <a:schemeClr val="tx1">
                    <a:lumMod val="95000"/>
                    <a:lumOff val="5000"/>
                  </a:schemeClr>
                </a:solidFill>
              </a:rPr>
              <a:t>Stopping through OS does not deallocate! Stop with portal or CLI.</a:t>
            </a:r>
          </a:p>
          <a:p>
            <a:endParaRPr lang="en-US" dirty="0"/>
          </a:p>
          <a:p>
            <a:endParaRPr lang="en-US" dirty="0"/>
          </a:p>
          <a:p>
            <a:endParaRPr lang="en-US" dirty="0"/>
          </a:p>
        </p:txBody>
      </p:sp>
    </p:spTree>
    <p:extLst>
      <p:ext uri="{BB962C8B-B14F-4D97-AF65-F5344CB8AC3E}">
        <p14:creationId xmlns:p14="http://schemas.microsoft.com/office/powerpoint/2010/main" val="2423105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ARM Templates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765346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A3762-F10E-4017-9CAE-B6D9F6CA0CD3}"/>
              </a:ext>
            </a:extLst>
          </p:cNvPr>
          <p:cNvSpPr>
            <a:spLocks noGrp="1"/>
          </p:cNvSpPr>
          <p:nvPr>
            <p:ph type="title"/>
          </p:nvPr>
        </p:nvSpPr>
        <p:spPr/>
        <p:txBody>
          <a:bodyPr/>
          <a:lstStyle/>
          <a:p>
            <a:r>
              <a:rPr lang="en-US" dirty="0">
                <a:solidFill>
                  <a:schemeClr val="bg1"/>
                </a:solidFill>
              </a:rPr>
              <a:t>Azure RM</a:t>
            </a:r>
          </a:p>
        </p:txBody>
      </p:sp>
      <p:sp>
        <p:nvSpPr>
          <p:cNvPr id="3" name="Text Placeholder 2">
            <a:extLst>
              <a:ext uri="{FF2B5EF4-FFF2-40B4-BE49-F238E27FC236}">
                <a16:creationId xmlns:a16="http://schemas.microsoft.com/office/drawing/2014/main" id="{E3C34BC0-0A1D-4A2A-847B-E27ED88A3A5E}"/>
              </a:ext>
            </a:extLst>
          </p:cNvPr>
          <p:cNvSpPr>
            <a:spLocks noGrp="1"/>
          </p:cNvSpPr>
          <p:nvPr>
            <p:ph type="body" sz="quarter" idx="10"/>
          </p:nvPr>
        </p:nvSpPr>
        <p:spPr>
          <a:xfrm>
            <a:off x="269303" y="1777049"/>
            <a:ext cx="11655078" cy="3303903"/>
          </a:xfrm>
        </p:spPr>
        <p:txBody>
          <a:bodyPr/>
          <a:lstStyle/>
          <a:p>
            <a:pPr marL="0" indent="0" algn="ctr">
              <a:buNone/>
            </a:pPr>
            <a:r>
              <a:rPr lang="en-US" sz="22547" dirty="0">
                <a:solidFill>
                  <a:schemeClr val="bg1"/>
                </a:solidFill>
              </a:rPr>
              <a:t>* as code</a:t>
            </a:r>
          </a:p>
        </p:txBody>
      </p:sp>
    </p:spTree>
    <p:extLst>
      <p:ext uri="{BB962C8B-B14F-4D97-AF65-F5344CB8AC3E}">
        <p14:creationId xmlns:p14="http://schemas.microsoft.com/office/powerpoint/2010/main" val="2138107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313" dirty="0"/>
              <a:t> Azure Resource Manager (ARM)</a:t>
            </a:r>
          </a:p>
        </p:txBody>
      </p:sp>
      <p:sp>
        <p:nvSpPr>
          <p:cNvPr id="3" name="Subtitle 2"/>
          <p:cNvSpPr>
            <a:spLocks noGrp="1"/>
          </p:cNvSpPr>
          <p:nvPr>
            <p:ph type="body" sz="quarter" idx="4294967295"/>
          </p:nvPr>
        </p:nvSpPr>
        <p:spPr>
          <a:xfrm>
            <a:off x="5683045" y="2042298"/>
            <a:ext cx="5636940" cy="3732190"/>
          </a:xfrm>
        </p:spPr>
        <p:style>
          <a:lnRef idx="2">
            <a:schemeClr val="accent2">
              <a:shade val="50000"/>
            </a:schemeClr>
          </a:lnRef>
          <a:fillRef idx="1">
            <a:schemeClr val="accent2"/>
          </a:fillRef>
          <a:effectRef idx="0">
            <a:schemeClr val="accent2"/>
          </a:effectRef>
          <a:fontRef idx="minor">
            <a:schemeClr val="lt1"/>
          </a:fontRef>
        </p:style>
        <p:txBody>
          <a:bodyPr vert="horz" wrap="square" lIns="179285" tIns="143428" rIns="179285" bIns="143428" rtlCol="0" anchor="ctr">
            <a:noAutofit/>
          </a:bodyPr>
          <a:lstStyle/>
          <a:p>
            <a:pPr marL="286346" indent="-286346">
              <a:lnSpc>
                <a:spcPct val="100000"/>
              </a:lnSpc>
              <a:spcBef>
                <a:spcPts val="0"/>
              </a:spcBef>
              <a:spcAft>
                <a:spcPts val="1765"/>
              </a:spcAft>
            </a:pPr>
            <a:r>
              <a:rPr lang="en-US" sz="1961" dirty="0">
                <a:gradFill>
                  <a:gsLst>
                    <a:gs pos="14151">
                      <a:schemeClr val="bg1"/>
                    </a:gs>
                    <a:gs pos="24000">
                      <a:schemeClr val="bg1"/>
                    </a:gs>
                  </a:gsLst>
                  <a:lin ang="5400000" scaled="0"/>
                </a:gradFill>
              </a:rPr>
              <a:t>Enable application management within Azure</a:t>
            </a:r>
          </a:p>
          <a:p>
            <a:pPr marL="286346" indent="-286346">
              <a:lnSpc>
                <a:spcPct val="100000"/>
              </a:lnSpc>
              <a:spcBef>
                <a:spcPts val="0"/>
              </a:spcBef>
              <a:spcAft>
                <a:spcPts val="1765"/>
              </a:spcAft>
            </a:pPr>
            <a:r>
              <a:rPr lang="en-US" sz="1961" dirty="0">
                <a:gradFill>
                  <a:gsLst>
                    <a:gs pos="14151">
                      <a:schemeClr val="bg1"/>
                    </a:gs>
                    <a:gs pos="24000">
                      <a:schemeClr val="bg1"/>
                    </a:gs>
                  </a:gsLst>
                  <a:lin ang="5400000" scaled="0"/>
                </a:gradFill>
              </a:rPr>
              <a:t>Resource groups are containers that </a:t>
            </a:r>
            <a:br>
              <a:rPr lang="en-US" sz="1961" dirty="0">
                <a:gradFill>
                  <a:gsLst>
                    <a:gs pos="14151">
                      <a:schemeClr val="bg1"/>
                    </a:gs>
                    <a:gs pos="24000">
                      <a:schemeClr val="bg1"/>
                    </a:gs>
                  </a:gsLst>
                  <a:lin ang="5400000" scaled="0"/>
                </a:gradFill>
              </a:rPr>
            </a:br>
            <a:r>
              <a:rPr lang="en-US" sz="1961" dirty="0">
                <a:gradFill>
                  <a:gsLst>
                    <a:gs pos="14151">
                      <a:schemeClr val="bg1"/>
                    </a:gs>
                    <a:gs pos="24000">
                      <a:schemeClr val="bg1"/>
                    </a:gs>
                  </a:gsLst>
                  <a:lin ang="5400000" scaled="0"/>
                </a:gradFill>
              </a:rPr>
              <a:t>can contain multiple IaaS + PaaS resources</a:t>
            </a:r>
          </a:p>
          <a:p>
            <a:pPr marL="286346" indent="-286346">
              <a:lnSpc>
                <a:spcPct val="100000"/>
              </a:lnSpc>
              <a:spcBef>
                <a:spcPts val="0"/>
              </a:spcBef>
              <a:spcAft>
                <a:spcPts val="1765"/>
              </a:spcAft>
            </a:pPr>
            <a:r>
              <a:rPr lang="en-US" sz="1961" dirty="0">
                <a:gradFill>
                  <a:gsLst>
                    <a:gs pos="14151">
                      <a:schemeClr val="bg1"/>
                    </a:gs>
                    <a:gs pos="24000">
                      <a:schemeClr val="bg1"/>
                    </a:gs>
                  </a:gsLst>
                  <a:lin ang="5400000" scaled="0"/>
                </a:gradFill>
              </a:rPr>
              <a:t>Support lifecycle management with integrated Role Based Access Control (RBAC)</a:t>
            </a:r>
          </a:p>
          <a:p>
            <a:pPr marL="286346" indent="-286346">
              <a:lnSpc>
                <a:spcPct val="100000"/>
              </a:lnSpc>
              <a:spcBef>
                <a:spcPts val="0"/>
              </a:spcBef>
              <a:spcAft>
                <a:spcPts val="1765"/>
              </a:spcAft>
            </a:pPr>
            <a:r>
              <a:rPr lang="en-US" sz="1961" dirty="0">
                <a:gradFill>
                  <a:gsLst>
                    <a:gs pos="14151">
                      <a:schemeClr val="bg1"/>
                    </a:gs>
                    <a:gs pos="24000">
                      <a:schemeClr val="bg1"/>
                    </a:gs>
                  </a:gsLst>
                  <a:lin ang="5400000" scaled="0"/>
                </a:gradFill>
              </a:rPr>
              <a:t>Templatize application deployment and configuration</a:t>
            </a:r>
          </a:p>
          <a:p>
            <a:pPr marL="286346" indent="-286346">
              <a:lnSpc>
                <a:spcPct val="100000"/>
              </a:lnSpc>
              <a:spcBef>
                <a:spcPts val="0"/>
              </a:spcBef>
              <a:spcAft>
                <a:spcPts val="1765"/>
              </a:spcAft>
            </a:pPr>
            <a:r>
              <a:rPr lang="en-US" sz="1961" dirty="0">
                <a:gradFill>
                  <a:gsLst>
                    <a:gs pos="14151">
                      <a:schemeClr val="bg1"/>
                    </a:gs>
                    <a:gs pos="24000">
                      <a:schemeClr val="bg1"/>
                    </a:gs>
                  </a:gsLst>
                  <a:lin ang="5400000" scaled="0"/>
                </a:gradFill>
              </a:rPr>
              <a:t>Supports DevOps</a:t>
            </a:r>
          </a:p>
        </p:txBody>
      </p:sp>
      <p:grpSp>
        <p:nvGrpSpPr>
          <p:cNvPr id="5" name="Group 4"/>
          <p:cNvGrpSpPr>
            <a:grpSpLocks noChangeAspect="1"/>
          </p:cNvGrpSpPr>
          <p:nvPr/>
        </p:nvGrpSpPr>
        <p:grpSpPr bwMode="auto">
          <a:xfrm>
            <a:off x="449800" y="1546529"/>
            <a:ext cx="4945949" cy="4723730"/>
            <a:chOff x="406" y="668"/>
            <a:chExt cx="3116" cy="2976"/>
          </a:xfrm>
        </p:grpSpPr>
        <p:sp>
          <p:nvSpPr>
            <p:cNvPr id="6"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9"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10"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11"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12"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13"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14"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15"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16"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17"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18"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19"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20"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21"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22"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23"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24"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25"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26"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27"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28"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29"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30"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31"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32"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33"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34"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35"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36"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37"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38"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39"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40"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41"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42"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43"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44"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45"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46"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47" name="Rectangle 45"/>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48"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49" name="Rectangle 4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50"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51" name="Rectangle 49"/>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52"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53"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54" name="Rectangle 52"/>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55"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56" name="Rectangle 54"/>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57"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58" name="Rectangle 56"/>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59"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60" name="Rectangle 58"/>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61"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62" name="Rectangle 60"/>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63"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64" name="Rectangle 62"/>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65"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66"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67"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68"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69"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70"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71"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72"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73"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74"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75"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76"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77"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78"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79" name="Rectangle 7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80"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81"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82"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83"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84"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85"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86"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87" name="Rectangle 85"/>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88"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89" name="Rectangle 87"/>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90"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91" name="Rectangle 89"/>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92"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93"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94" name="Rectangle 92"/>
            <p:cNvSpPr>
              <a:spLocks noChangeArrowheads="1"/>
            </p:cNvSpPr>
            <p:nvPr/>
          </p:nvSpPr>
          <p:spPr bwMode="auto">
            <a:xfrm>
              <a:off x="1487" y="2092"/>
              <a:ext cx="361"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RESOU</a:t>
              </a:r>
              <a:endParaRPr lang="en-US" altLang="en-US" kern="0" dirty="0">
                <a:gradFill>
                  <a:gsLst>
                    <a:gs pos="62264">
                      <a:srgbClr val="505050"/>
                    </a:gs>
                    <a:gs pos="39000">
                      <a:srgbClr val="505050"/>
                    </a:gs>
                  </a:gsLst>
                  <a:lin ang="5400000" scaled="0"/>
                </a:gradFill>
              </a:endParaRPr>
            </a:p>
          </p:txBody>
        </p:sp>
        <p:sp>
          <p:nvSpPr>
            <p:cNvPr id="95" name="Rectangle 93"/>
            <p:cNvSpPr>
              <a:spLocks noChangeArrowheads="1"/>
            </p:cNvSpPr>
            <p:nvPr/>
          </p:nvSpPr>
          <p:spPr bwMode="auto">
            <a:xfrm>
              <a:off x="1838" y="2092"/>
              <a:ext cx="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R</a:t>
              </a:r>
              <a:endParaRPr lang="en-US" altLang="en-US" kern="0" dirty="0">
                <a:gradFill>
                  <a:gsLst>
                    <a:gs pos="62264">
                      <a:srgbClr val="505050"/>
                    </a:gs>
                    <a:gs pos="39000">
                      <a:srgbClr val="505050"/>
                    </a:gs>
                  </a:gsLst>
                  <a:lin ang="5400000" scaled="0"/>
                </a:gradFill>
              </a:endParaRPr>
            </a:p>
          </p:txBody>
        </p:sp>
        <p:sp>
          <p:nvSpPr>
            <p:cNvPr id="96" name="Rectangle 94"/>
            <p:cNvSpPr>
              <a:spLocks noChangeArrowheads="1"/>
            </p:cNvSpPr>
            <p:nvPr/>
          </p:nvSpPr>
          <p:spPr bwMode="auto">
            <a:xfrm>
              <a:off x="1906" y="2092"/>
              <a:ext cx="243"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CE G</a:t>
              </a:r>
              <a:endParaRPr lang="en-US" altLang="en-US" kern="0" dirty="0">
                <a:gradFill>
                  <a:gsLst>
                    <a:gs pos="62264">
                      <a:srgbClr val="505050"/>
                    </a:gs>
                    <a:gs pos="39000">
                      <a:srgbClr val="505050"/>
                    </a:gs>
                  </a:gsLst>
                  <a:lin ang="5400000" scaled="0"/>
                </a:gradFill>
              </a:endParaRPr>
            </a:p>
          </p:txBody>
        </p:sp>
        <p:sp>
          <p:nvSpPr>
            <p:cNvPr id="97" name="Rectangle 95"/>
            <p:cNvSpPr>
              <a:spLocks noChangeArrowheads="1"/>
            </p:cNvSpPr>
            <p:nvPr/>
          </p:nvSpPr>
          <p:spPr bwMode="auto">
            <a:xfrm>
              <a:off x="2142" y="2092"/>
              <a:ext cx="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R</a:t>
              </a:r>
              <a:endParaRPr lang="en-US" altLang="en-US" kern="0" dirty="0">
                <a:gradFill>
                  <a:gsLst>
                    <a:gs pos="62264">
                      <a:srgbClr val="505050"/>
                    </a:gs>
                    <a:gs pos="39000">
                      <a:srgbClr val="505050"/>
                    </a:gs>
                  </a:gsLst>
                  <a:lin ang="5400000" scaled="0"/>
                </a:gradFill>
              </a:endParaRPr>
            </a:p>
          </p:txBody>
        </p:sp>
        <p:sp>
          <p:nvSpPr>
            <p:cNvPr id="98" name="Rectangle 96"/>
            <p:cNvSpPr>
              <a:spLocks noChangeArrowheads="1"/>
            </p:cNvSpPr>
            <p:nvPr/>
          </p:nvSpPr>
          <p:spPr bwMode="auto">
            <a:xfrm>
              <a:off x="2210" y="2092"/>
              <a:ext cx="235"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OUP</a:t>
              </a:r>
              <a:endParaRPr lang="en-US" altLang="en-US" kern="0" dirty="0">
                <a:gradFill>
                  <a:gsLst>
                    <a:gs pos="62264">
                      <a:srgbClr val="505050"/>
                    </a:gs>
                    <a:gs pos="39000">
                      <a:srgbClr val="505050"/>
                    </a:gs>
                  </a:gsLst>
                  <a:lin ang="5400000" scaled="0"/>
                </a:gradFill>
              </a:endParaRPr>
            </a:p>
          </p:txBody>
        </p:sp>
        <p:sp>
          <p:nvSpPr>
            <p:cNvPr id="99"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100"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101"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102"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103"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104"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105"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106"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sp>
          <p:nvSpPr>
            <p:cNvPr id="107"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latin typeface="Segoe UI"/>
              </a:endParaRPr>
            </a:p>
          </p:txBody>
        </p:sp>
      </p:grpSp>
    </p:spTree>
    <p:extLst>
      <p:ext uri="{BB962C8B-B14F-4D97-AF65-F5344CB8AC3E}">
        <p14:creationId xmlns:p14="http://schemas.microsoft.com/office/powerpoint/2010/main" val="26001623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42" presetClass="path" presetSubtype="0" decel="100000" fill="hold" grpId="1" nodeType="withEffect">
                                  <p:stCondLst>
                                    <p:cond delay="0"/>
                                  </p:stCondLst>
                                  <p:childTnLst>
                                    <p:animMotion origin="layout" path="M -0.0245 -4.67544E-6 L -4.90682E-6 -4.67544E-6 " pathEditMode="relative" rAng="0" ptsTypes="AA">
                                      <p:cBhvr>
                                        <p:cTn id="13" dur="1000" fill="hold"/>
                                        <p:tgtEl>
                                          <p:spTgt spid="3"/>
                                        </p:tgtEl>
                                        <p:attrNameLst>
                                          <p:attrName>ppt_x</p:attrName>
                                          <p:attrName>ppt_y</p:attrName>
                                        </p:attrNameLst>
                                      </p:cBhvr>
                                      <p:rCtr x="12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Resource Manager</a:t>
            </a:r>
            <a:br>
              <a:rPr lang="en-US" dirty="0"/>
            </a:br>
            <a:endParaRPr lang="en-US" dirty="0"/>
          </a:p>
        </p:txBody>
      </p:sp>
      <p:pic>
        <p:nvPicPr>
          <p:cNvPr id="4" name="Picture 3"/>
          <p:cNvPicPr>
            <a:picLocks noChangeAspect="1"/>
          </p:cNvPicPr>
          <p:nvPr/>
        </p:nvPicPr>
        <p:blipFill>
          <a:blip r:embed="rId3"/>
          <a:stretch>
            <a:fillRect/>
          </a:stretch>
        </p:blipFill>
        <p:spPr>
          <a:xfrm>
            <a:off x="1878668" y="1480633"/>
            <a:ext cx="5889699" cy="4963713"/>
          </a:xfrm>
          <a:prstGeom prst="rect">
            <a:avLst/>
          </a:prstGeom>
        </p:spPr>
      </p:pic>
      <p:sp>
        <p:nvSpPr>
          <p:cNvPr id="6" name="Rectangle 5"/>
          <p:cNvSpPr/>
          <p:nvPr/>
        </p:nvSpPr>
        <p:spPr bwMode="auto">
          <a:xfrm>
            <a:off x="8552370" y="216811"/>
            <a:ext cx="2847476" cy="2064095"/>
          </a:xfrm>
          <a:prstGeom prst="rect">
            <a:avLst/>
          </a:prstGeom>
          <a:noFill/>
          <a:ln w="19050" cap="flat" cmpd="sng" algn="ctr">
            <a:solidFill>
              <a:srgbClr val="DCDCDC"/>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192">
              <a:lnSpc>
                <a:spcPct val="90000"/>
              </a:lnSpc>
              <a:spcAft>
                <a:spcPts val="588"/>
              </a:spcAft>
            </a:pPr>
            <a:r>
              <a:rPr lang="en-US" sz="3200" kern="0" dirty="0">
                <a:solidFill>
                  <a:srgbClr val="505050"/>
                </a:solidFill>
                <a:latin typeface="Segoe UI Light"/>
              </a:rPr>
              <a:t>Describe</a:t>
            </a:r>
          </a:p>
          <a:p>
            <a:pPr defTabSz="914192">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WHERE</a:t>
            </a:r>
            <a:br>
              <a:rPr lang="en-US" sz="1600" kern="0" dirty="0">
                <a:solidFill>
                  <a:srgbClr val="505050"/>
                </a:solidFill>
                <a:latin typeface="Segoe UI"/>
              </a:rPr>
            </a:br>
            <a:r>
              <a:rPr lang="en-US" sz="1600" kern="0" dirty="0">
                <a:solidFill>
                  <a:srgbClr val="505050"/>
                </a:solidFill>
                <a:latin typeface="Segoe UI"/>
              </a:rPr>
              <a:t>Resource Inventory</a:t>
            </a:r>
          </a:p>
          <a:p>
            <a:pPr defTabSz="672161">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WHAT</a:t>
            </a:r>
            <a:br>
              <a:rPr lang="en-US" sz="1600" kern="0" dirty="0">
                <a:solidFill>
                  <a:srgbClr val="505050"/>
                </a:solidFill>
                <a:latin typeface="Segoe UI"/>
              </a:rPr>
            </a:br>
            <a:r>
              <a:rPr lang="en-US" sz="1600" kern="0" dirty="0">
                <a:solidFill>
                  <a:srgbClr val="505050"/>
                </a:solidFill>
                <a:latin typeface="Segoe UI"/>
              </a:rPr>
              <a:t>Component Relationships</a:t>
            </a:r>
          </a:p>
          <a:p>
            <a:pPr defTabSz="914192">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HOW</a:t>
            </a:r>
            <a:br>
              <a:rPr lang="en-US" sz="1600" kern="0" dirty="0">
                <a:solidFill>
                  <a:srgbClr val="505050"/>
                </a:solidFill>
                <a:latin typeface="Segoe UI"/>
              </a:rPr>
            </a:br>
            <a:r>
              <a:rPr lang="en-US" sz="1600" kern="0" dirty="0">
                <a:solidFill>
                  <a:srgbClr val="505050"/>
                </a:solidFill>
                <a:latin typeface="Segoe UI"/>
              </a:rPr>
              <a:t>Tags + links + groups  </a:t>
            </a:r>
          </a:p>
        </p:txBody>
      </p:sp>
      <p:sp>
        <p:nvSpPr>
          <p:cNvPr id="7" name="Rectangle 6"/>
          <p:cNvSpPr/>
          <p:nvPr/>
        </p:nvSpPr>
        <p:spPr bwMode="auto">
          <a:xfrm>
            <a:off x="8552371" y="4667121"/>
            <a:ext cx="2847476" cy="2048775"/>
          </a:xfrm>
          <a:prstGeom prst="rect">
            <a:avLst/>
          </a:prstGeom>
          <a:noFill/>
          <a:ln w="19050" cap="flat" cmpd="sng" algn="ctr">
            <a:solidFill>
              <a:srgbClr val="DCDCDC"/>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192">
              <a:lnSpc>
                <a:spcPct val="90000"/>
              </a:lnSpc>
              <a:spcAft>
                <a:spcPts val="588"/>
              </a:spcAft>
            </a:pPr>
            <a:r>
              <a:rPr lang="en-US" sz="3200" kern="0" dirty="0">
                <a:solidFill>
                  <a:srgbClr val="505050"/>
                </a:solidFill>
                <a:latin typeface="Segoe UI Light"/>
              </a:rPr>
              <a:t>Control</a:t>
            </a:r>
          </a:p>
          <a:p>
            <a:pPr defTabSz="914192">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WHO</a:t>
            </a:r>
            <a:br>
              <a:rPr lang="en-US" sz="1600" kern="0" dirty="0">
                <a:solidFill>
                  <a:srgbClr val="505050"/>
                </a:solidFill>
                <a:latin typeface="Segoe UI"/>
              </a:rPr>
            </a:br>
            <a:r>
              <a:rPr lang="en-US" sz="1600" kern="0" dirty="0">
                <a:solidFill>
                  <a:srgbClr val="505050"/>
                </a:solidFill>
                <a:latin typeface="Segoe UI"/>
              </a:rPr>
              <a:t>Access control</a:t>
            </a:r>
          </a:p>
          <a:p>
            <a:pPr defTabSz="914192">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WHAT</a:t>
            </a:r>
            <a:br>
              <a:rPr lang="en-US" sz="1600" kern="0" dirty="0">
                <a:solidFill>
                  <a:srgbClr val="505050"/>
                </a:solidFill>
                <a:latin typeface="Segoe UI"/>
              </a:rPr>
            </a:br>
            <a:r>
              <a:rPr lang="en-US" sz="1600" kern="0" dirty="0">
                <a:solidFill>
                  <a:srgbClr val="505050"/>
                </a:solidFill>
                <a:latin typeface="Segoe UI"/>
              </a:rPr>
              <a:t>Changes</a:t>
            </a:r>
          </a:p>
          <a:p>
            <a:pPr defTabSz="914192">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HOW</a:t>
            </a:r>
            <a:br>
              <a:rPr lang="en-US" sz="1600" kern="0" dirty="0">
                <a:solidFill>
                  <a:srgbClr val="505050"/>
                </a:solidFill>
                <a:latin typeface="Segoe UI"/>
              </a:rPr>
            </a:br>
            <a:r>
              <a:rPr lang="en-US" sz="1600" kern="0" dirty="0">
                <a:solidFill>
                  <a:srgbClr val="505050"/>
                </a:solidFill>
                <a:latin typeface="Segoe UI"/>
              </a:rPr>
              <a:t>RBAC</a:t>
            </a:r>
          </a:p>
        </p:txBody>
      </p:sp>
      <p:sp>
        <p:nvSpPr>
          <p:cNvPr id="8" name="Rectangle 7"/>
          <p:cNvSpPr/>
          <p:nvPr/>
        </p:nvSpPr>
        <p:spPr bwMode="auto">
          <a:xfrm>
            <a:off x="8552371" y="2381271"/>
            <a:ext cx="2847476" cy="2144629"/>
          </a:xfrm>
          <a:prstGeom prst="rect">
            <a:avLst/>
          </a:prstGeom>
          <a:noFill/>
          <a:ln w="19050" cap="flat" cmpd="sng" algn="ctr">
            <a:solidFill>
              <a:srgbClr val="DCDCDC"/>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192">
              <a:lnSpc>
                <a:spcPct val="90000"/>
              </a:lnSpc>
              <a:spcAft>
                <a:spcPts val="588"/>
              </a:spcAft>
            </a:pPr>
            <a:r>
              <a:rPr lang="en-US" sz="3200" kern="0" dirty="0">
                <a:solidFill>
                  <a:srgbClr val="505050"/>
                </a:solidFill>
                <a:latin typeface="Segoe UI Light"/>
              </a:rPr>
              <a:t>Provision</a:t>
            </a:r>
          </a:p>
          <a:p>
            <a:pPr defTabSz="914192">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WHERE</a:t>
            </a:r>
            <a:br>
              <a:rPr lang="en-US" sz="1600" kern="0" dirty="0">
                <a:solidFill>
                  <a:srgbClr val="505050"/>
                </a:solidFill>
                <a:latin typeface="Segoe UI"/>
              </a:rPr>
            </a:br>
            <a:r>
              <a:rPr lang="en-US" sz="1600" kern="0" dirty="0">
                <a:solidFill>
                  <a:srgbClr val="505050"/>
                </a:solidFill>
                <a:latin typeface="Segoe UI"/>
              </a:rPr>
              <a:t>Across Regions</a:t>
            </a:r>
          </a:p>
          <a:p>
            <a:pPr defTabSz="914192">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WHAT</a:t>
            </a:r>
            <a:br>
              <a:rPr lang="en-US" sz="1600" kern="0" dirty="0">
                <a:solidFill>
                  <a:srgbClr val="505050"/>
                </a:solidFill>
                <a:latin typeface="Segoe UI"/>
              </a:rPr>
            </a:br>
            <a:r>
              <a:rPr lang="en-US" sz="1600" kern="0" dirty="0">
                <a:solidFill>
                  <a:srgbClr val="505050"/>
                </a:solidFill>
                <a:latin typeface="Segoe UI"/>
              </a:rPr>
              <a:t>Across Resources </a:t>
            </a:r>
          </a:p>
          <a:p>
            <a:pPr defTabSz="914192">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HOW</a:t>
            </a:r>
            <a:br>
              <a:rPr lang="en-US" sz="1600" kern="0" dirty="0">
                <a:solidFill>
                  <a:srgbClr val="505050"/>
                </a:solidFill>
                <a:latin typeface="Segoe UI"/>
              </a:rPr>
            </a:br>
            <a:r>
              <a:rPr lang="en-US" sz="1600" kern="0" dirty="0">
                <a:solidFill>
                  <a:srgbClr val="505050"/>
                </a:solidFill>
                <a:latin typeface="Segoe UI"/>
              </a:rPr>
              <a:t>In service and in guest </a:t>
            </a:r>
          </a:p>
        </p:txBody>
      </p:sp>
    </p:spTree>
    <p:extLst>
      <p:ext uri="{BB962C8B-B14F-4D97-AF65-F5344CB8AC3E}">
        <p14:creationId xmlns:p14="http://schemas.microsoft.com/office/powerpoint/2010/main" val="4086836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What is ARM?</a:t>
            </a:r>
          </a:p>
        </p:txBody>
      </p:sp>
      <p:sp>
        <p:nvSpPr>
          <p:cNvPr id="3" name="Content Placeholder 2"/>
          <p:cNvSpPr>
            <a:spLocks noGrp="1"/>
          </p:cNvSpPr>
          <p:nvPr>
            <p:ph idx="1"/>
          </p:nvPr>
        </p:nvSpPr>
        <p:spPr>
          <a:xfrm>
            <a:off x="127001" y="1613548"/>
            <a:ext cx="4584699" cy="4368152"/>
          </a:xfrm>
        </p:spPr>
        <p:txBody>
          <a:bodyPr>
            <a:normAutofit/>
          </a:bodyPr>
          <a:lstStyle/>
          <a:p>
            <a:pPr>
              <a:lnSpc>
                <a:spcPct val="150000"/>
              </a:lnSpc>
            </a:pPr>
            <a:r>
              <a:rPr lang="en-US" dirty="0"/>
              <a:t>Resource</a:t>
            </a:r>
          </a:p>
          <a:p>
            <a:pPr>
              <a:lnSpc>
                <a:spcPct val="150000"/>
              </a:lnSpc>
            </a:pPr>
            <a:r>
              <a:rPr lang="en-US" dirty="0"/>
              <a:t>Resource Group</a:t>
            </a:r>
          </a:p>
          <a:p>
            <a:pPr>
              <a:lnSpc>
                <a:spcPct val="150000"/>
              </a:lnSpc>
            </a:pPr>
            <a:r>
              <a:rPr lang="en-US" dirty="0"/>
              <a:t>Resource Provider </a:t>
            </a:r>
          </a:p>
          <a:p>
            <a:pPr>
              <a:lnSpc>
                <a:spcPct val="150000"/>
              </a:lnSpc>
            </a:pPr>
            <a:r>
              <a:rPr lang="en-US" dirty="0"/>
              <a:t>Resource Manager Template</a:t>
            </a:r>
          </a:p>
        </p:txBody>
      </p:sp>
      <p:pic>
        <p:nvPicPr>
          <p:cNvPr id="5122" name="Picture 2" descr="Resource Manager request 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1937" y="1325562"/>
            <a:ext cx="7241458" cy="4389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7873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0"/>
            <a:ext cx="10515600" cy="1325563"/>
          </a:xfrm>
        </p:spPr>
        <p:txBody>
          <a:bodyPr/>
          <a:lstStyle/>
          <a:p>
            <a:r>
              <a:rPr lang="en-US" dirty="0"/>
              <a:t>ARM Templates - Structure</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172113181"/>
              </p:ext>
            </p:extLst>
          </p:nvPr>
        </p:nvGraphicFramePr>
        <p:xfrm>
          <a:off x="838199" y="3021978"/>
          <a:ext cx="9724696" cy="3701463"/>
        </p:xfrm>
        <a:graphic>
          <a:graphicData uri="http://schemas.openxmlformats.org/drawingml/2006/table">
            <a:tbl>
              <a:tblPr/>
              <a:tblGrid>
                <a:gridCol w="1585838">
                  <a:extLst>
                    <a:ext uri="{9D8B030D-6E8A-4147-A177-3AD203B41FA5}">
                      <a16:colId xmlns:a16="http://schemas.microsoft.com/office/drawing/2014/main" val="3094396582"/>
                    </a:ext>
                  </a:extLst>
                </a:gridCol>
                <a:gridCol w="1036893">
                  <a:extLst>
                    <a:ext uri="{9D8B030D-6E8A-4147-A177-3AD203B41FA5}">
                      <a16:colId xmlns:a16="http://schemas.microsoft.com/office/drawing/2014/main" val="97210441"/>
                    </a:ext>
                  </a:extLst>
                </a:gridCol>
                <a:gridCol w="7101965">
                  <a:extLst>
                    <a:ext uri="{9D8B030D-6E8A-4147-A177-3AD203B41FA5}">
                      <a16:colId xmlns:a16="http://schemas.microsoft.com/office/drawing/2014/main" val="3384330270"/>
                    </a:ext>
                  </a:extLst>
                </a:gridCol>
              </a:tblGrid>
              <a:tr h="411700">
                <a:tc>
                  <a:txBody>
                    <a:bodyPr/>
                    <a:lstStyle/>
                    <a:p>
                      <a:pPr marL="0" marR="0" fontAlgn="t">
                        <a:spcBef>
                          <a:spcPts val="0"/>
                        </a:spcBef>
                        <a:spcAft>
                          <a:spcPts val="0"/>
                        </a:spcAft>
                      </a:pPr>
                      <a:r>
                        <a:rPr lang="en-US" sz="1400" b="1">
                          <a:solidFill>
                            <a:srgbClr val="D5D5D5"/>
                          </a:solidFill>
                          <a:effectLst/>
                          <a:latin typeface="segoe-ui_semibold"/>
                        </a:rPr>
                        <a:t>Element name</a:t>
                      </a:r>
                      <a:endParaRPr lang="en-US" sz="14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b="1">
                          <a:solidFill>
                            <a:srgbClr val="D5D5D5"/>
                          </a:solidFill>
                          <a:effectLst/>
                          <a:latin typeface="segoe-ui_semibold"/>
                        </a:rPr>
                        <a:t>Required</a:t>
                      </a:r>
                      <a:endParaRPr lang="en-US" sz="14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b="1">
                          <a:solidFill>
                            <a:srgbClr val="D5D5D5"/>
                          </a:solidFill>
                          <a:effectLst/>
                          <a:latin typeface="segoe-ui_semibold"/>
                        </a:rPr>
                        <a:t>Description</a:t>
                      </a:r>
                      <a:endParaRPr lang="en-US" sz="14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564615006"/>
                  </a:ext>
                </a:extLst>
              </a:tr>
              <a:tr h="668043">
                <a:tc>
                  <a:txBody>
                    <a:bodyPr/>
                    <a:lstStyle/>
                    <a:p>
                      <a:pPr marL="0" marR="0" fontAlgn="t">
                        <a:spcBef>
                          <a:spcPts val="0"/>
                        </a:spcBef>
                        <a:spcAft>
                          <a:spcPts val="0"/>
                        </a:spcAft>
                      </a:pPr>
                      <a:r>
                        <a:rPr lang="en-US" sz="1400">
                          <a:solidFill>
                            <a:srgbClr val="D5D5D5"/>
                          </a:solidFill>
                          <a:effectLst/>
                          <a:latin typeface="segoe-ui_normal"/>
                        </a:rPr>
                        <a:t>$schema</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Location of the JSON schema file that describes the version of the template language. Use the URL shown in the preceding example.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758143910"/>
                  </a:ext>
                </a:extLst>
              </a:tr>
              <a:tr h="668043">
                <a:tc>
                  <a:txBody>
                    <a:bodyPr/>
                    <a:lstStyle/>
                    <a:p>
                      <a:pPr marL="0" marR="0" fontAlgn="t">
                        <a:spcBef>
                          <a:spcPts val="0"/>
                        </a:spcBef>
                        <a:spcAft>
                          <a:spcPts val="0"/>
                        </a:spcAft>
                      </a:pPr>
                      <a:r>
                        <a:rPr lang="en-US" sz="1400">
                          <a:solidFill>
                            <a:srgbClr val="D5D5D5"/>
                          </a:solidFill>
                          <a:effectLst/>
                          <a:latin typeface="segoe-ui_normal"/>
                        </a:rPr>
                        <a:t>contentVersion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Version of the template (such as 1.0.0.0). You can provide any value for this element. When deploying resources using the template, this value can be used to make sure that the right template is being used.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801806989"/>
                  </a:ext>
                </a:extLst>
              </a:tr>
              <a:tr h="411700">
                <a:tc>
                  <a:txBody>
                    <a:bodyPr/>
                    <a:lstStyle/>
                    <a:p>
                      <a:pPr marL="0" marR="0" fontAlgn="t">
                        <a:spcBef>
                          <a:spcPts val="0"/>
                        </a:spcBef>
                        <a:spcAft>
                          <a:spcPts val="0"/>
                        </a:spcAft>
                      </a:pPr>
                      <a:r>
                        <a:rPr lang="en-US" sz="1400">
                          <a:solidFill>
                            <a:srgbClr val="D5D5D5"/>
                          </a:solidFill>
                          <a:effectLst/>
                          <a:latin typeface="segoe-ui_normal"/>
                        </a:rPr>
                        <a:t>parameters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Values that are provided when deployment is executed to customize resource deployment.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239636010"/>
                  </a:ext>
                </a:extLst>
              </a:tr>
              <a:tr h="411700">
                <a:tc>
                  <a:txBody>
                    <a:bodyPr/>
                    <a:lstStyle/>
                    <a:p>
                      <a:pPr marL="0" marR="0" fontAlgn="t">
                        <a:spcBef>
                          <a:spcPts val="0"/>
                        </a:spcBef>
                        <a:spcAft>
                          <a:spcPts val="0"/>
                        </a:spcAft>
                      </a:pPr>
                      <a:r>
                        <a:rPr lang="en-US" sz="1400">
                          <a:solidFill>
                            <a:srgbClr val="D5D5D5"/>
                          </a:solidFill>
                          <a:effectLst/>
                          <a:latin typeface="segoe-ui_normal"/>
                        </a:rPr>
                        <a:t>variables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Values that are used as JSON fragments in the template to simplify template language expressions.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38690508"/>
                  </a:ext>
                </a:extLst>
              </a:tr>
              <a:tr h="411700">
                <a:tc>
                  <a:txBody>
                    <a:bodyPr/>
                    <a:lstStyle/>
                    <a:p>
                      <a:pPr marL="0" marR="0" fontAlgn="t">
                        <a:spcBef>
                          <a:spcPts val="0"/>
                        </a:spcBef>
                        <a:spcAft>
                          <a:spcPts val="0"/>
                        </a:spcAft>
                      </a:pPr>
                      <a:r>
                        <a:rPr lang="en-US" sz="1400">
                          <a:solidFill>
                            <a:srgbClr val="D5D5D5"/>
                          </a:solidFill>
                          <a:effectLst/>
                          <a:latin typeface="segoe-ui_normal"/>
                        </a:rPr>
                        <a:t>resources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Resource types that are deployed or updated in a resource group.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88129954"/>
                  </a:ext>
                </a:extLst>
              </a:tr>
              <a:tr h="411700">
                <a:tc>
                  <a:txBody>
                    <a:bodyPr/>
                    <a:lstStyle/>
                    <a:p>
                      <a:pPr marL="0" marR="0" fontAlgn="t">
                        <a:spcBef>
                          <a:spcPts val="0"/>
                        </a:spcBef>
                        <a:spcAft>
                          <a:spcPts val="0"/>
                        </a:spcAft>
                      </a:pPr>
                      <a:r>
                        <a:rPr lang="en-US" sz="1400">
                          <a:solidFill>
                            <a:srgbClr val="D5D5D5"/>
                          </a:solidFill>
                          <a:effectLst/>
                          <a:latin typeface="segoe-ui_normal"/>
                        </a:rPr>
                        <a:t>outputs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Values that are returned after deployment.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35058963"/>
                  </a:ext>
                </a:extLst>
              </a:tr>
            </a:tbl>
          </a:graphicData>
        </a:graphic>
      </p:graphicFrame>
      <p:pic>
        <p:nvPicPr>
          <p:cNvPr id="8" name="Picture 7"/>
          <p:cNvPicPr>
            <a:picLocks noChangeAspect="1"/>
          </p:cNvPicPr>
          <p:nvPr/>
        </p:nvPicPr>
        <p:blipFill>
          <a:blip r:embed="rId3"/>
          <a:stretch>
            <a:fillRect/>
          </a:stretch>
        </p:blipFill>
        <p:spPr>
          <a:xfrm>
            <a:off x="838199" y="1020405"/>
            <a:ext cx="8589579" cy="1861449"/>
          </a:xfrm>
          <a:prstGeom prst="rect">
            <a:avLst/>
          </a:prstGeom>
        </p:spPr>
      </p:pic>
    </p:spTree>
    <p:extLst>
      <p:ext uri="{BB962C8B-B14F-4D97-AF65-F5344CB8AC3E}">
        <p14:creationId xmlns:p14="http://schemas.microsoft.com/office/powerpoint/2010/main" val="42206642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Template Deployment Mode</a:t>
            </a:r>
          </a:p>
        </p:txBody>
      </p:sp>
      <p:sp>
        <p:nvSpPr>
          <p:cNvPr id="3" name="Content Placeholder 2"/>
          <p:cNvSpPr>
            <a:spLocks noGrp="1"/>
          </p:cNvSpPr>
          <p:nvPr>
            <p:ph idx="1"/>
          </p:nvPr>
        </p:nvSpPr>
        <p:spPr/>
        <p:txBody>
          <a:bodyPr/>
          <a:lstStyle/>
          <a:p>
            <a:r>
              <a:rPr lang="en-US" dirty="0"/>
              <a:t>Complete: Resource Manager </a:t>
            </a:r>
            <a:r>
              <a:rPr lang="en-US" b="1" dirty="0"/>
              <a:t>deletes</a:t>
            </a:r>
            <a:r>
              <a:rPr lang="en-US" dirty="0"/>
              <a:t> resources that exist in the resource group but are not specified in the template. </a:t>
            </a:r>
          </a:p>
          <a:p>
            <a:endParaRPr lang="en-US" dirty="0"/>
          </a:p>
          <a:p>
            <a:endParaRPr lang="en-US" dirty="0"/>
          </a:p>
          <a:p>
            <a:r>
              <a:rPr lang="en-US" b="1" dirty="0"/>
              <a:t>Incremental</a:t>
            </a:r>
            <a:r>
              <a:rPr lang="en-US" dirty="0"/>
              <a:t>: Resource Manager </a:t>
            </a:r>
            <a:r>
              <a:rPr lang="en-US" b="1" dirty="0"/>
              <a:t>leaves unchanged</a:t>
            </a:r>
            <a:r>
              <a:rPr lang="en-US" dirty="0"/>
              <a:t> resources that exist in the resource group but are not specified in the template.</a:t>
            </a:r>
          </a:p>
          <a:p>
            <a:pPr lvl="1"/>
            <a:endParaRPr lang="en-US" dirty="0"/>
          </a:p>
          <a:p>
            <a:endParaRPr lang="en-US" dirty="0"/>
          </a:p>
          <a:p>
            <a:endParaRPr lang="en-US" dirty="0"/>
          </a:p>
        </p:txBody>
      </p:sp>
    </p:spTree>
    <p:extLst>
      <p:ext uri="{BB962C8B-B14F-4D97-AF65-F5344CB8AC3E}">
        <p14:creationId xmlns:p14="http://schemas.microsoft.com/office/powerpoint/2010/main" val="15036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19FF3D-31C0-4D0E-8C98-EEF92F9E1E2B}"/>
              </a:ext>
            </a:extLst>
          </p:cNvPr>
          <p:cNvSpPr>
            <a:spLocks noGrp="1"/>
          </p:cNvSpPr>
          <p:nvPr>
            <p:ph idx="1"/>
          </p:nvPr>
        </p:nvSpPr>
        <p:spPr>
          <a:xfrm>
            <a:off x="500269" y="374511"/>
            <a:ext cx="11426688" cy="6225072"/>
          </a:xfrm>
        </p:spPr>
        <p:txBody>
          <a:bodyPr>
            <a:noAutofit/>
          </a:bodyPr>
          <a:lstStyle/>
          <a:p>
            <a:r>
              <a:rPr lang="en-US" sz="3200" b="1" dirty="0"/>
              <a:t>Existing Resource Group 			</a:t>
            </a:r>
          </a:p>
          <a:p>
            <a:pPr marL="0" indent="0">
              <a:buNone/>
            </a:pPr>
            <a:r>
              <a:rPr lang="en-US" sz="3200" b="1" dirty="0"/>
              <a:t>  contains:</a:t>
            </a:r>
          </a:p>
          <a:p>
            <a:r>
              <a:rPr lang="en-US" sz="3200" dirty="0"/>
              <a:t>Resource A</a:t>
            </a:r>
          </a:p>
          <a:p>
            <a:r>
              <a:rPr lang="en-US" sz="3200" dirty="0"/>
              <a:t>Resource B</a:t>
            </a:r>
          </a:p>
          <a:p>
            <a:r>
              <a:rPr lang="en-US" sz="3200" dirty="0"/>
              <a:t>Resource C</a:t>
            </a:r>
          </a:p>
          <a:p>
            <a:endParaRPr lang="en-US" sz="4000" dirty="0"/>
          </a:p>
          <a:p>
            <a:r>
              <a:rPr lang="en-US" sz="4000" dirty="0"/>
              <a:t>Template defines:</a:t>
            </a:r>
          </a:p>
          <a:p>
            <a:r>
              <a:rPr lang="en-US" sz="3200" dirty="0"/>
              <a:t>Resource A</a:t>
            </a:r>
          </a:p>
          <a:p>
            <a:r>
              <a:rPr lang="en-US" sz="3200" dirty="0"/>
              <a:t>Resource B</a:t>
            </a:r>
          </a:p>
          <a:p>
            <a:r>
              <a:rPr lang="en-US" sz="3200" dirty="0"/>
              <a:t>Resource D</a:t>
            </a:r>
          </a:p>
          <a:p>
            <a:endParaRPr lang="en-US" sz="4000" dirty="0"/>
          </a:p>
          <a:p>
            <a:endParaRPr lang="en-US" sz="4000" dirty="0"/>
          </a:p>
          <a:p>
            <a:endParaRPr lang="en-US" sz="4000" dirty="0"/>
          </a:p>
        </p:txBody>
      </p:sp>
      <p:cxnSp>
        <p:nvCxnSpPr>
          <p:cNvPr id="5" name="Straight Connector 4">
            <a:extLst>
              <a:ext uri="{FF2B5EF4-FFF2-40B4-BE49-F238E27FC236}">
                <a16:creationId xmlns:a16="http://schemas.microsoft.com/office/drawing/2014/main" id="{227E7652-4FAA-476F-9AEC-EAC772BCBD18}"/>
              </a:ext>
            </a:extLst>
          </p:cNvPr>
          <p:cNvCxnSpPr>
            <a:endCxn id="3" idx="2"/>
          </p:cNvCxnSpPr>
          <p:nvPr/>
        </p:nvCxnSpPr>
        <p:spPr>
          <a:xfrm>
            <a:off x="6162261" y="477078"/>
            <a:ext cx="51352" cy="61225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721D179-0E93-47D4-AD8F-014668500010}"/>
              </a:ext>
            </a:extLst>
          </p:cNvPr>
          <p:cNvSpPr/>
          <p:nvPr/>
        </p:nvSpPr>
        <p:spPr>
          <a:xfrm>
            <a:off x="6182139" y="2782957"/>
            <a:ext cx="5744818" cy="2305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When deployed in complete mode, Resource C is deleted. The resource group contains:</a:t>
            </a:r>
          </a:p>
          <a:p>
            <a:pPr algn="ctr"/>
            <a:endParaRPr lang="en-US" dirty="0"/>
          </a:p>
          <a:p>
            <a:pPr algn="ctr"/>
            <a:r>
              <a:rPr lang="en-US" dirty="0"/>
              <a:t>Resource A</a:t>
            </a:r>
          </a:p>
          <a:p>
            <a:pPr algn="ctr"/>
            <a:r>
              <a:rPr lang="en-US" dirty="0"/>
              <a:t>Resource B</a:t>
            </a:r>
          </a:p>
          <a:p>
            <a:pPr algn="ctr"/>
            <a:r>
              <a:rPr lang="en-US" dirty="0"/>
              <a:t>Resource D</a:t>
            </a:r>
          </a:p>
          <a:p>
            <a:pPr algn="ctr"/>
            <a:endParaRPr lang="en-US" dirty="0"/>
          </a:p>
          <a:p>
            <a:pPr algn="ctr"/>
            <a:endParaRPr lang="en-US" dirty="0"/>
          </a:p>
        </p:txBody>
      </p:sp>
      <p:sp>
        <p:nvSpPr>
          <p:cNvPr id="7" name="Rectangle 6">
            <a:extLst>
              <a:ext uri="{FF2B5EF4-FFF2-40B4-BE49-F238E27FC236}">
                <a16:creationId xmlns:a16="http://schemas.microsoft.com/office/drawing/2014/main" id="{398EADDC-B227-48F1-96A6-0B2E71CC912D}"/>
              </a:ext>
            </a:extLst>
          </p:cNvPr>
          <p:cNvSpPr/>
          <p:nvPr/>
        </p:nvSpPr>
        <p:spPr>
          <a:xfrm>
            <a:off x="6182139" y="5474877"/>
            <a:ext cx="5693466" cy="400110"/>
          </a:xfrm>
          <a:prstGeom prst="rect">
            <a:avLst/>
          </a:prstGeom>
        </p:spPr>
        <p:txBody>
          <a:bodyPr wrap="square">
            <a:spAutoFit/>
          </a:bodyPr>
          <a:lstStyle/>
          <a:p>
            <a:r>
              <a:rPr lang="en-US" sz="2000" b="1" dirty="0"/>
              <a:t>To use complete mode, use the Mode parameter</a:t>
            </a:r>
          </a:p>
        </p:txBody>
      </p:sp>
      <p:sp>
        <p:nvSpPr>
          <p:cNvPr id="8" name="Rectangle 7">
            <a:extLst>
              <a:ext uri="{FF2B5EF4-FFF2-40B4-BE49-F238E27FC236}">
                <a16:creationId xmlns:a16="http://schemas.microsoft.com/office/drawing/2014/main" id="{1781C608-F471-4856-89C4-F3107E44F39E}"/>
              </a:ext>
            </a:extLst>
          </p:cNvPr>
          <p:cNvSpPr/>
          <p:nvPr/>
        </p:nvSpPr>
        <p:spPr>
          <a:xfrm>
            <a:off x="6172200" y="425796"/>
            <a:ext cx="5744818" cy="2305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When deployed in incremental  mode, Resource C is deleted. The resource group contains:</a:t>
            </a:r>
          </a:p>
          <a:p>
            <a:pPr algn="ctr"/>
            <a:endParaRPr lang="en-US" dirty="0"/>
          </a:p>
          <a:p>
            <a:pPr algn="ctr"/>
            <a:r>
              <a:rPr lang="en-US" dirty="0"/>
              <a:t>Resource A</a:t>
            </a:r>
          </a:p>
          <a:p>
            <a:pPr algn="ctr"/>
            <a:r>
              <a:rPr lang="en-US" dirty="0"/>
              <a:t>Resource B</a:t>
            </a:r>
          </a:p>
          <a:p>
            <a:pPr algn="ctr"/>
            <a:r>
              <a:rPr lang="en-US" dirty="0"/>
              <a:t>Resource C</a:t>
            </a:r>
          </a:p>
          <a:p>
            <a:pPr algn="ctr"/>
            <a:r>
              <a:rPr lang="en-US" dirty="0"/>
              <a:t>Resource D</a:t>
            </a:r>
          </a:p>
          <a:p>
            <a:pPr algn="ctr"/>
            <a:endParaRPr lang="en-US" dirty="0"/>
          </a:p>
          <a:p>
            <a:pPr algn="ctr"/>
            <a:endParaRPr lang="en-US" dirty="0"/>
          </a:p>
        </p:txBody>
      </p:sp>
    </p:spTree>
    <p:extLst>
      <p:ext uri="{BB962C8B-B14F-4D97-AF65-F5344CB8AC3E}">
        <p14:creationId xmlns:p14="http://schemas.microsoft.com/office/powerpoint/2010/main" val="417099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#7 </a:t>
            </a:r>
            <a:r>
              <a:rPr lang="en-US" u="sng" dirty="0">
                <a:hlinkClick r:id="rId3"/>
              </a:rPr>
              <a:t>Architect an Azure Compute infrastructure (10–15%)</a:t>
            </a:r>
            <a:endParaRPr lang="en-US" dirty="0"/>
          </a:p>
        </p:txBody>
      </p:sp>
      <p:sp>
        <p:nvSpPr>
          <p:cNvPr id="5" name="Content Placeholder 4"/>
          <p:cNvSpPr>
            <a:spLocks noGrp="1"/>
          </p:cNvSpPr>
          <p:nvPr>
            <p:ph sz="half" idx="1"/>
          </p:nvPr>
        </p:nvSpPr>
        <p:spPr>
          <a:xfrm>
            <a:off x="239849" y="1516288"/>
            <a:ext cx="5699760" cy="4968875"/>
          </a:xfrm>
        </p:spPr>
        <p:txBody>
          <a:bodyPr>
            <a:normAutofit/>
          </a:bodyPr>
          <a:lstStyle/>
          <a:p>
            <a:pPr marL="0" lvl="1" indent="0">
              <a:lnSpc>
                <a:spcPct val="107000"/>
              </a:lnSpc>
              <a:spcBef>
                <a:spcPts val="1000"/>
              </a:spcBef>
              <a:buSzPts val="1000"/>
              <a:buNone/>
              <a:tabLst>
                <a:tab pos="228600" algn="l"/>
              </a:tabLst>
            </a:pPr>
            <a:r>
              <a:rPr lang="en-US" sz="2200" b="1" dirty="0">
                <a:latin typeface="Calibri" panose="020F0502020204030204" pitchFamily="34" charset="0"/>
                <a:ea typeface="Calibri" panose="020F0502020204030204" pitchFamily="34" charset="0"/>
                <a:cs typeface="Times New Roman" panose="02020603050405020304" pitchFamily="18" charset="0"/>
              </a:rPr>
              <a:t>Design ARM Virtual Machines (VMs) </a:t>
            </a:r>
          </a:p>
          <a:p>
            <a:pPr lvl="1">
              <a:lnSpc>
                <a:spcPct val="120000"/>
              </a:lnSpc>
              <a:spcAft>
                <a:spcPts val="600"/>
              </a:spcAft>
              <a:buSzPts val="1000"/>
              <a:buFont typeface="Wingdings" panose="05000000000000000000" pitchFamily="2" charset="2"/>
              <a:buChar char="q"/>
              <a:tabLst>
                <a:tab pos="685800" algn="l"/>
              </a:tabLst>
            </a:pPr>
            <a:r>
              <a:rPr lang="en-US" sz="1500" dirty="0">
                <a:latin typeface="Calibri" panose="020F0502020204030204" pitchFamily="34" charset="0"/>
                <a:ea typeface="Calibri" panose="020F0502020204030204" pitchFamily="34" charset="0"/>
                <a:cs typeface="Times New Roman" panose="02020603050405020304" pitchFamily="18" charset="0"/>
              </a:rPr>
              <a:t>Design VM deployments leveraging availability sets, fault domains, and update domains in Azure; select appropriate VM SKUs</a:t>
            </a:r>
          </a:p>
          <a:p>
            <a:pPr marL="0" lvl="1" indent="0">
              <a:lnSpc>
                <a:spcPct val="107000"/>
              </a:lnSpc>
              <a:spcBef>
                <a:spcPts val="1000"/>
              </a:spcBef>
              <a:buSzPts val="1000"/>
              <a:buNone/>
              <a:tabLst>
                <a:tab pos="228600" algn="l"/>
              </a:tabLst>
            </a:pPr>
            <a:r>
              <a:rPr lang="en-US" sz="2200" b="1" dirty="0">
                <a:latin typeface="Calibri" panose="020F0502020204030204" pitchFamily="34" charset="0"/>
                <a:ea typeface="Calibri" panose="020F0502020204030204" pitchFamily="34" charset="0"/>
                <a:cs typeface="Times New Roman" panose="02020603050405020304" pitchFamily="18" charset="0"/>
              </a:rPr>
              <a:t>Design ARM template deployment </a:t>
            </a:r>
          </a:p>
          <a:p>
            <a:pPr lvl="1">
              <a:lnSpc>
                <a:spcPct val="120000"/>
              </a:lnSpc>
              <a:spcAft>
                <a:spcPts val="600"/>
              </a:spcAft>
              <a:buSzPts val="1000"/>
              <a:buFont typeface="Wingdings" panose="05000000000000000000" pitchFamily="2" charset="2"/>
              <a:buChar char="q"/>
              <a:tabLst>
                <a:tab pos="685800" algn="l"/>
              </a:tabLst>
            </a:pPr>
            <a:r>
              <a:rPr lang="en-US" sz="1500" dirty="0">
                <a:latin typeface="Calibri" panose="020F0502020204030204" pitchFamily="34" charset="0"/>
                <a:ea typeface="Calibri" panose="020F0502020204030204" pitchFamily="34" charset="0"/>
                <a:cs typeface="Times New Roman" panose="02020603050405020304" pitchFamily="18" charset="0"/>
              </a:rPr>
              <a:t>Author ARM templates; deploy ARM templates via the portal, PowerShell, and CL</a:t>
            </a:r>
          </a:p>
          <a:p>
            <a:pPr marL="0" lvl="1" indent="0">
              <a:lnSpc>
                <a:spcPct val="107000"/>
              </a:lnSpc>
              <a:spcBef>
                <a:spcPts val="1000"/>
              </a:spcBef>
              <a:buSzPts val="1000"/>
              <a:buNone/>
              <a:tabLst>
                <a:tab pos="228600" algn="l"/>
              </a:tabLst>
            </a:pPr>
            <a:r>
              <a:rPr lang="en-US" sz="2200" b="1" dirty="0">
                <a:latin typeface="Calibri" panose="020F0502020204030204" pitchFamily="34" charset="0"/>
                <a:ea typeface="Calibri" panose="020F0502020204030204" pitchFamily="34" charset="0"/>
                <a:cs typeface="Times New Roman" panose="02020603050405020304" pitchFamily="18" charset="0"/>
              </a:rPr>
              <a:t>Design for availability </a:t>
            </a:r>
          </a:p>
          <a:p>
            <a:pPr lvl="1">
              <a:lnSpc>
                <a:spcPct val="120000"/>
              </a:lnSpc>
              <a:spcAft>
                <a:spcPts val="600"/>
              </a:spcAft>
              <a:buSzPts val="1000"/>
              <a:buFont typeface="Wingdings" panose="05000000000000000000" pitchFamily="2" charset="2"/>
              <a:buChar char="q"/>
              <a:tabLst>
                <a:tab pos="685800" algn="l"/>
              </a:tabLst>
            </a:pPr>
            <a:r>
              <a:rPr lang="en-US" sz="1500" dirty="0">
                <a:latin typeface="Calibri" panose="020F0502020204030204" pitchFamily="34" charset="0"/>
                <a:ea typeface="Calibri" panose="020F0502020204030204" pitchFamily="34" charset="0"/>
                <a:cs typeface="Times New Roman" panose="02020603050405020304" pitchFamily="18" charset="0"/>
              </a:rPr>
              <a:t>Implement regional availability and high availability for Azure deployments</a:t>
            </a:r>
          </a:p>
        </p:txBody>
      </p:sp>
      <p:sp>
        <p:nvSpPr>
          <p:cNvPr id="3" name="Content Placeholder 2"/>
          <p:cNvSpPr>
            <a:spLocks noGrp="1"/>
          </p:cNvSpPr>
          <p:nvPr>
            <p:ph sz="half" idx="2"/>
          </p:nvPr>
        </p:nvSpPr>
        <p:spPr>
          <a:xfrm>
            <a:off x="6369413" y="1516287"/>
            <a:ext cx="5699760" cy="4968875"/>
          </a:xfrm>
        </p:spPr>
        <p:txBody>
          <a:bodyPr>
            <a:normAutofit/>
          </a:bodyPr>
          <a:lstStyle/>
          <a:p>
            <a:pPr marL="0" indent="0">
              <a:lnSpc>
                <a:spcPct val="107000"/>
              </a:lnSpc>
              <a:buSzPts val="1000"/>
              <a:buNone/>
              <a:tabLst>
                <a:tab pos="228600" algn="l"/>
              </a:tabLst>
            </a:pPr>
            <a:endParaRPr lang="en-US" altLang="en-US" sz="1600" strike="sngStrike" dirty="0">
              <a:solidFill>
                <a:schemeClr val="bg1">
                  <a:lumMod val="65000"/>
                </a:schemeClr>
              </a:solidFill>
              <a:latin typeface="Arial" panose="020B0604020202020204" pitchFamily="34" charset="0"/>
              <a:ea typeface="Microsoft YaHei" panose="020B0503020204020204" pitchFamily="34" charset="-122"/>
              <a:cs typeface="Arial" panose="020B0604020202020204" pitchFamily="34" charset="0"/>
            </a:endParaRPr>
          </a:p>
        </p:txBody>
      </p:sp>
    </p:spTree>
    <p:extLst>
      <p:ext uri="{BB962C8B-B14F-4D97-AF65-F5344CB8AC3E}">
        <p14:creationId xmlns:p14="http://schemas.microsoft.com/office/powerpoint/2010/main" val="15479500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 Parameters</a:t>
            </a:r>
          </a:p>
        </p:txBody>
      </p:sp>
      <p:sp>
        <p:nvSpPr>
          <p:cNvPr id="3" name="Content Placeholder 2"/>
          <p:cNvSpPr>
            <a:spLocks noGrp="1"/>
          </p:cNvSpPr>
          <p:nvPr>
            <p:ph idx="1"/>
          </p:nvPr>
        </p:nvSpPr>
        <p:spPr>
          <a:xfrm>
            <a:off x="7088778" y="1341121"/>
            <a:ext cx="4371702" cy="2516776"/>
          </a:xfrm>
        </p:spPr>
        <p:txBody>
          <a:bodyPr>
            <a:normAutofit fontScale="92500" lnSpcReduction="20000"/>
          </a:bodyPr>
          <a:lstStyle/>
          <a:p>
            <a:r>
              <a:rPr lang="en-US" dirty="0"/>
              <a:t>Allowed Types</a:t>
            </a:r>
          </a:p>
          <a:p>
            <a:pPr lvl="1"/>
            <a:r>
              <a:rPr lang="en-US" dirty="0"/>
              <a:t>string</a:t>
            </a:r>
          </a:p>
          <a:p>
            <a:pPr lvl="1"/>
            <a:r>
              <a:rPr lang="en-US" dirty="0" err="1"/>
              <a:t>secureString</a:t>
            </a:r>
            <a:endParaRPr lang="en-US" dirty="0"/>
          </a:p>
          <a:p>
            <a:pPr lvl="1"/>
            <a:r>
              <a:rPr lang="en-US" dirty="0" err="1"/>
              <a:t>int</a:t>
            </a:r>
            <a:endParaRPr lang="en-US" dirty="0"/>
          </a:p>
          <a:p>
            <a:pPr lvl="1"/>
            <a:r>
              <a:rPr lang="en-US" dirty="0"/>
              <a:t>bool</a:t>
            </a:r>
          </a:p>
          <a:p>
            <a:pPr lvl="1"/>
            <a:r>
              <a:rPr lang="en-US" dirty="0"/>
              <a:t>object</a:t>
            </a:r>
          </a:p>
          <a:p>
            <a:pPr lvl="1"/>
            <a:r>
              <a:rPr lang="en-US" dirty="0" err="1"/>
              <a:t>secureObject</a:t>
            </a:r>
            <a:endParaRPr lang="en-US" dirty="0"/>
          </a:p>
          <a:p>
            <a:pPr lvl="1"/>
            <a:r>
              <a:rPr lang="en-US" dirty="0"/>
              <a:t>array</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796667812"/>
              </p:ext>
            </p:extLst>
          </p:nvPr>
        </p:nvGraphicFramePr>
        <p:xfrm>
          <a:off x="924807" y="1403168"/>
          <a:ext cx="6163970" cy="3698240"/>
        </p:xfrm>
        <a:graphic>
          <a:graphicData uri="http://schemas.openxmlformats.org/drawingml/2006/table">
            <a:tbl>
              <a:tblPr/>
              <a:tblGrid>
                <a:gridCol w="1158545">
                  <a:extLst>
                    <a:ext uri="{9D8B030D-6E8A-4147-A177-3AD203B41FA5}">
                      <a16:colId xmlns:a16="http://schemas.microsoft.com/office/drawing/2014/main" val="3080702475"/>
                    </a:ext>
                  </a:extLst>
                </a:gridCol>
                <a:gridCol w="705002">
                  <a:extLst>
                    <a:ext uri="{9D8B030D-6E8A-4147-A177-3AD203B41FA5}">
                      <a16:colId xmlns:a16="http://schemas.microsoft.com/office/drawing/2014/main" val="1070355923"/>
                    </a:ext>
                  </a:extLst>
                </a:gridCol>
                <a:gridCol w="4300423">
                  <a:extLst>
                    <a:ext uri="{9D8B030D-6E8A-4147-A177-3AD203B41FA5}">
                      <a16:colId xmlns:a16="http://schemas.microsoft.com/office/drawing/2014/main" val="4261229529"/>
                    </a:ext>
                  </a:extLst>
                </a:gridCol>
              </a:tblGrid>
              <a:tr h="0">
                <a:tc>
                  <a:txBody>
                    <a:bodyPr/>
                    <a:lstStyle/>
                    <a:p>
                      <a:pPr marL="0" marR="0" fontAlgn="t">
                        <a:spcBef>
                          <a:spcPts val="0"/>
                        </a:spcBef>
                        <a:spcAft>
                          <a:spcPts val="0"/>
                        </a:spcAft>
                      </a:pPr>
                      <a:r>
                        <a:rPr lang="en-US" sz="1100" b="1">
                          <a:solidFill>
                            <a:srgbClr val="D5D5D5"/>
                          </a:solidFill>
                          <a:effectLst/>
                          <a:latin typeface="segoe-ui_semibold"/>
                        </a:rPr>
                        <a:t>Element name</a:t>
                      </a:r>
                      <a:endParaRPr lang="en-US" sz="11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b="1">
                          <a:solidFill>
                            <a:srgbClr val="D5D5D5"/>
                          </a:solidFill>
                          <a:effectLst/>
                          <a:latin typeface="segoe-ui_semibold"/>
                        </a:rPr>
                        <a:t>Required</a:t>
                      </a:r>
                      <a:endParaRPr lang="en-US" sz="11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b="1">
                          <a:solidFill>
                            <a:srgbClr val="D5D5D5"/>
                          </a:solidFill>
                          <a:effectLst/>
                          <a:latin typeface="segoe-ui_semibold"/>
                        </a:rPr>
                        <a:t>Description</a:t>
                      </a:r>
                      <a:endParaRPr lang="en-US" sz="11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714276373"/>
                  </a:ext>
                </a:extLst>
              </a:tr>
              <a:tr h="0">
                <a:tc>
                  <a:txBody>
                    <a:bodyPr/>
                    <a:lstStyle/>
                    <a:p>
                      <a:pPr marL="0" marR="0" fontAlgn="t">
                        <a:spcBef>
                          <a:spcPts val="0"/>
                        </a:spcBef>
                        <a:spcAft>
                          <a:spcPts val="0"/>
                        </a:spcAft>
                      </a:pPr>
                      <a:r>
                        <a:rPr lang="en-US" sz="1100">
                          <a:solidFill>
                            <a:srgbClr val="D5D5D5"/>
                          </a:solidFill>
                          <a:effectLst/>
                          <a:latin typeface="segoe-ui_normal"/>
                        </a:rPr>
                        <a:t>parameterName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Name of the parameter. Must be a valid JavaScript identifier.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510466831"/>
                  </a:ext>
                </a:extLst>
              </a:tr>
              <a:tr h="0">
                <a:tc>
                  <a:txBody>
                    <a:bodyPr/>
                    <a:lstStyle/>
                    <a:p>
                      <a:pPr marL="0" marR="0" fontAlgn="t">
                        <a:spcBef>
                          <a:spcPts val="0"/>
                        </a:spcBef>
                        <a:spcAft>
                          <a:spcPts val="0"/>
                        </a:spcAft>
                      </a:pPr>
                      <a:r>
                        <a:rPr lang="en-US" sz="1100">
                          <a:solidFill>
                            <a:srgbClr val="D5D5D5"/>
                          </a:solidFill>
                          <a:effectLst/>
                          <a:latin typeface="segoe-ui_normal"/>
                        </a:rPr>
                        <a:t>type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dirty="0">
                          <a:solidFill>
                            <a:srgbClr val="D5D5D5"/>
                          </a:solidFill>
                          <a:effectLst/>
                          <a:latin typeface="segoe-ui_normal"/>
                        </a:rPr>
                        <a:t>Type of the parameter value. See the list of allowed types after this table.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62184111"/>
                  </a:ext>
                </a:extLst>
              </a:tr>
              <a:tr h="0">
                <a:tc>
                  <a:txBody>
                    <a:bodyPr/>
                    <a:lstStyle/>
                    <a:p>
                      <a:pPr marL="0" marR="0" fontAlgn="t">
                        <a:spcBef>
                          <a:spcPts val="0"/>
                        </a:spcBef>
                        <a:spcAft>
                          <a:spcPts val="0"/>
                        </a:spcAft>
                      </a:pPr>
                      <a:r>
                        <a:rPr lang="en-US" sz="1100">
                          <a:solidFill>
                            <a:srgbClr val="D5D5D5"/>
                          </a:solidFill>
                          <a:effectLst/>
                          <a:latin typeface="segoe-ui_normal"/>
                        </a:rPr>
                        <a:t>defaultValue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Default value for the parameter, if no value is provided for the parameter.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117282875"/>
                  </a:ext>
                </a:extLst>
              </a:tr>
              <a:tr h="0">
                <a:tc>
                  <a:txBody>
                    <a:bodyPr/>
                    <a:lstStyle/>
                    <a:p>
                      <a:pPr marL="0" marR="0" fontAlgn="t">
                        <a:spcBef>
                          <a:spcPts val="0"/>
                        </a:spcBef>
                        <a:spcAft>
                          <a:spcPts val="0"/>
                        </a:spcAft>
                      </a:pPr>
                      <a:r>
                        <a:rPr lang="en-US" sz="1100">
                          <a:solidFill>
                            <a:srgbClr val="D5D5D5"/>
                          </a:solidFill>
                          <a:effectLst/>
                          <a:latin typeface="segoe-ui_normal"/>
                        </a:rPr>
                        <a:t>allowedValues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Array of allowed values for the parameter to make sure that the right value is provided.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558736276"/>
                  </a:ext>
                </a:extLst>
              </a:tr>
              <a:tr h="0">
                <a:tc>
                  <a:txBody>
                    <a:bodyPr/>
                    <a:lstStyle/>
                    <a:p>
                      <a:pPr marL="0" marR="0" fontAlgn="t">
                        <a:spcBef>
                          <a:spcPts val="0"/>
                        </a:spcBef>
                        <a:spcAft>
                          <a:spcPts val="0"/>
                        </a:spcAft>
                      </a:pPr>
                      <a:r>
                        <a:rPr lang="en-US" sz="1100">
                          <a:solidFill>
                            <a:srgbClr val="D5D5D5"/>
                          </a:solidFill>
                          <a:effectLst/>
                          <a:latin typeface="segoe-ui_normal"/>
                        </a:rPr>
                        <a:t>minValue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The minimum value for int type parameters, this value is inclusive.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09014461"/>
                  </a:ext>
                </a:extLst>
              </a:tr>
              <a:tr h="0">
                <a:tc>
                  <a:txBody>
                    <a:bodyPr/>
                    <a:lstStyle/>
                    <a:p>
                      <a:pPr marL="0" marR="0" fontAlgn="t">
                        <a:spcBef>
                          <a:spcPts val="0"/>
                        </a:spcBef>
                        <a:spcAft>
                          <a:spcPts val="0"/>
                        </a:spcAft>
                      </a:pPr>
                      <a:r>
                        <a:rPr lang="en-US" sz="1100">
                          <a:solidFill>
                            <a:srgbClr val="D5D5D5"/>
                          </a:solidFill>
                          <a:effectLst/>
                          <a:latin typeface="segoe-ui_normal"/>
                        </a:rPr>
                        <a:t>maxValue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The maximum value for int type parameters, this value is inclusive.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615680759"/>
                  </a:ext>
                </a:extLst>
              </a:tr>
              <a:tr h="0">
                <a:tc>
                  <a:txBody>
                    <a:bodyPr/>
                    <a:lstStyle/>
                    <a:p>
                      <a:pPr marL="0" marR="0" fontAlgn="t">
                        <a:spcBef>
                          <a:spcPts val="0"/>
                        </a:spcBef>
                        <a:spcAft>
                          <a:spcPts val="0"/>
                        </a:spcAft>
                      </a:pPr>
                      <a:r>
                        <a:rPr lang="en-US" sz="1100">
                          <a:solidFill>
                            <a:srgbClr val="D5D5D5"/>
                          </a:solidFill>
                          <a:effectLst/>
                          <a:latin typeface="segoe-ui_normal"/>
                        </a:rPr>
                        <a:t>minLength</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The minimum length for string, secureString, and array type parameters, this value is inclusive.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385793417"/>
                  </a:ext>
                </a:extLst>
              </a:tr>
              <a:tr h="0">
                <a:tc>
                  <a:txBody>
                    <a:bodyPr/>
                    <a:lstStyle/>
                    <a:p>
                      <a:pPr marL="0" marR="0" fontAlgn="t">
                        <a:spcBef>
                          <a:spcPts val="0"/>
                        </a:spcBef>
                        <a:spcAft>
                          <a:spcPts val="0"/>
                        </a:spcAft>
                      </a:pPr>
                      <a:r>
                        <a:rPr lang="en-US" sz="1100">
                          <a:solidFill>
                            <a:srgbClr val="D5D5D5"/>
                          </a:solidFill>
                          <a:effectLst/>
                          <a:latin typeface="segoe-ui_normal"/>
                        </a:rPr>
                        <a:t>maxLength</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The maximum length for string, secureString, and array type parameters, this value is inclusive.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659887292"/>
                  </a:ext>
                </a:extLst>
              </a:tr>
              <a:tr h="0">
                <a:tc>
                  <a:txBody>
                    <a:bodyPr/>
                    <a:lstStyle/>
                    <a:p>
                      <a:pPr marL="0" marR="0" fontAlgn="t">
                        <a:spcBef>
                          <a:spcPts val="0"/>
                        </a:spcBef>
                        <a:spcAft>
                          <a:spcPts val="0"/>
                        </a:spcAft>
                      </a:pPr>
                      <a:r>
                        <a:rPr lang="en-US" sz="1100">
                          <a:solidFill>
                            <a:srgbClr val="D5D5D5"/>
                          </a:solidFill>
                          <a:effectLst/>
                          <a:latin typeface="segoe-ui_normal"/>
                        </a:rPr>
                        <a:t>description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dirty="0">
                          <a:solidFill>
                            <a:srgbClr val="D5D5D5"/>
                          </a:solidFill>
                          <a:effectLst/>
                          <a:latin typeface="segoe-ui_normal"/>
                        </a:rPr>
                        <a:t>Description of the parameter that is displayed to users through the portal.</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847044494"/>
                  </a:ext>
                </a:extLst>
              </a:tr>
            </a:tbl>
          </a:graphicData>
        </a:graphic>
      </p:graphicFrame>
      <p:pic>
        <p:nvPicPr>
          <p:cNvPr id="6" name="Picture 5"/>
          <p:cNvPicPr>
            <a:picLocks noChangeAspect="1"/>
          </p:cNvPicPr>
          <p:nvPr/>
        </p:nvPicPr>
        <p:blipFill>
          <a:blip r:embed="rId3"/>
          <a:stretch>
            <a:fillRect/>
          </a:stretch>
        </p:blipFill>
        <p:spPr>
          <a:xfrm>
            <a:off x="7175384" y="3978860"/>
            <a:ext cx="4943986" cy="2245096"/>
          </a:xfrm>
          <a:prstGeom prst="rect">
            <a:avLst/>
          </a:prstGeom>
        </p:spPr>
      </p:pic>
    </p:spTree>
    <p:extLst>
      <p:ext uri="{BB962C8B-B14F-4D97-AF65-F5344CB8AC3E}">
        <p14:creationId xmlns:p14="http://schemas.microsoft.com/office/powerpoint/2010/main" val="42721619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91F94-057D-4EA7-9FB0-62853984FC8F}"/>
              </a:ext>
            </a:extLst>
          </p:cNvPr>
          <p:cNvSpPr>
            <a:spLocks noGrp="1"/>
          </p:cNvSpPr>
          <p:nvPr>
            <p:ph type="title"/>
          </p:nvPr>
        </p:nvSpPr>
        <p:spPr/>
        <p:txBody>
          <a:bodyPr/>
          <a:lstStyle/>
          <a:p>
            <a:r>
              <a:rPr lang="en-US" dirty="0"/>
              <a:t>Re-use ARM Templates</a:t>
            </a:r>
          </a:p>
        </p:txBody>
      </p:sp>
      <p:sp>
        <p:nvSpPr>
          <p:cNvPr id="3" name="Text Placeholder 2">
            <a:extLst>
              <a:ext uri="{FF2B5EF4-FFF2-40B4-BE49-F238E27FC236}">
                <a16:creationId xmlns:a16="http://schemas.microsoft.com/office/drawing/2014/main" id="{929ADB5E-2F24-4EF5-A5E4-9B33DA06A2E4}"/>
              </a:ext>
            </a:extLst>
          </p:cNvPr>
          <p:cNvSpPr>
            <a:spLocks noGrp="1"/>
          </p:cNvSpPr>
          <p:nvPr>
            <p:ph type="body" sz="quarter" idx="11"/>
          </p:nvPr>
        </p:nvSpPr>
        <p:spPr/>
        <p:txBody>
          <a:bodyPr/>
          <a:lstStyle/>
          <a:p>
            <a:r>
              <a:rPr lang="en-US" sz="3200" dirty="0"/>
              <a:t>By passing in </a:t>
            </a:r>
            <a:r>
              <a:rPr lang="en-US" sz="2800" dirty="0"/>
              <a:t>parameters</a:t>
            </a:r>
            <a:r>
              <a:rPr lang="en-US" sz="3200" dirty="0"/>
              <a:t> to your ARM Templates, you can re-use them in many different scenarios. You can deploy full solutions with t-shirt sizing (Small, Medium, Large) based on parameters you pass in: Size of VM, # of VMs, etc. </a:t>
            </a:r>
          </a:p>
          <a:p>
            <a:endParaRPr lang="en-US" sz="3200" dirty="0"/>
          </a:p>
          <a:p>
            <a:r>
              <a:rPr lang="en-US" sz="3200" dirty="0"/>
              <a:t>Be aware of what values in the ARM template need to be unique when re-using templates: </a:t>
            </a:r>
            <a:r>
              <a:rPr lang="en-US" sz="3200" dirty="0">
                <a:hlinkClick r:id="rId3"/>
              </a:rPr>
              <a:t>https://docs.microsoft.com/en-us/azure/azure-resource-manager/resource-manager-template-best-practices#resource-names</a:t>
            </a:r>
            <a:endParaRPr lang="en-US" sz="3200" dirty="0"/>
          </a:p>
          <a:p>
            <a:endParaRPr lang="en-US" sz="3200" dirty="0"/>
          </a:p>
          <a:p>
            <a:endParaRPr lang="en-US" sz="3200" dirty="0"/>
          </a:p>
        </p:txBody>
      </p:sp>
      <p:sp>
        <p:nvSpPr>
          <p:cNvPr id="4" name="Text Placeholder 3">
            <a:extLst>
              <a:ext uri="{FF2B5EF4-FFF2-40B4-BE49-F238E27FC236}">
                <a16:creationId xmlns:a16="http://schemas.microsoft.com/office/drawing/2014/main" id="{BD04B8BB-B217-4F9D-B549-3FC1E3378D17}"/>
              </a:ext>
            </a:extLst>
          </p:cNvPr>
          <p:cNvSpPr>
            <a:spLocks noGrp="1"/>
          </p:cNvSpPr>
          <p:nvPr>
            <p:ph type="body" sz="quarter" idx="10"/>
          </p:nvPr>
        </p:nvSpPr>
        <p:spPr/>
        <p:txBody>
          <a:bodyPr/>
          <a:lstStyle/>
          <a:p>
            <a:r>
              <a:rPr lang="en-US" dirty="0"/>
              <a:t>https://docs.microsoft.com/en-us/azure/azure-resource-manager/best-practices-resource-manager-design-templates</a:t>
            </a:r>
          </a:p>
        </p:txBody>
      </p:sp>
    </p:spTree>
    <p:extLst>
      <p:ext uri="{BB962C8B-B14F-4D97-AF65-F5344CB8AC3E}">
        <p14:creationId xmlns:p14="http://schemas.microsoft.com/office/powerpoint/2010/main" val="370057675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–Variables</a:t>
            </a:r>
          </a:p>
        </p:txBody>
      </p:sp>
      <p:sp>
        <p:nvSpPr>
          <p:cNvPr id="3" name="Content Placeholder 2"/>
          <p:cNvSpPr>
            <a:spLocks noGrp="1"/>
          </p:cNvSpPr>
          <p:nvPr>
            <p:ph idx="1"/>
          </p:nvPr>
        </p:nvSpPr>
        <p:spPr>
          <a:xfrm>
            <a:off x="838200" y="3195782"/>
            <a:ext cx="11049000" cy="1593932"/>
          </a:xfrm>
        </p:spPr>
        <p:txBody>
          <a:bodyPr>
            <a:normAutofit fontScale="70000" lnSpcReduction="20000"/>
          </a:bodyPr>
          <a:lstStyle/>
          <a:p>
            <a:r>
              <a:rPr lang="en-US" dirty="0"/>
              <a:t>Use Variables for</a:t>
            </a:r>
          </a:p>
          <a:p>
            <a:pPr lvl="1"/>
            <a:r>
              <a:rPr lang="en-US" dirty="0"/>
              <a:t>Use variables for values that you need to use more than once in a template.</a:t>
            </a:r>
          </a:p>
          <a:p>
            <a:pPr lvl="1"/>
            <a:r>
              <a:rPr lang="en-US" dirty="0"/>
              <a:t>Include variables for resource names that must be unique.</a:t>
            </a:r>
          </a:p>
          <a:p>
            <a:pPr lvl="1"/>
            <a:r>
              <a:rPr lang="en-US" dirty="0"/>
              <a:t>Use variables for extra manipulation of parameters</a:t>
            </a:r>
          </a:p>
          <a:p>
            <a:r>
              <a:rPr lang="en-US" dirty="0"/>
              <a:t>You can group variables into complex objects. Use the </a:t>
            </a:r>
            <a:r>
              <a:rPr lang="en-US" b="1" dirty="0" err="1"/>
              <a:t>variable.subentry</a:t>
            </a:r>
            <a:r>
              <a:rPr lang="en-US" dirty="0"/>
              <a:t> format to reference a value from a complex object. </a:t>
            </a:r>
          </a:p>
          <a:p>
            <a:endParaRPr lang="en-US" dirty="0"/>
          </a:p>
          <a:p>
            <a:endParaRPr lang="en-US" dirty="0"/>
          </a:p>
          <a:p>
            <a:pPr lvl="1"/>
            <a:endParaRPr lang="en-US" dirty="0"/>
          </a:p>
        </p:txBody>
      </p:sp>
      <p:pic>
        <p:nvPicPr>
          <p:cNvPr id="6" name="Picture 5"/>
          <p:cNvPicPr>
            <a:picLocks noChangeAspect="1"/>
          </p:cNvPicPr>
          <p:nvPr/>
        </p:nvPicPr>
        <p:blipFill>
          <a:blip r:embed="rId3"/>
          <a:stretch>
            <a:fillRect/>
          </a:stretch>
        </p:blipFill>
        <p:spPr>
          <a:xfrm>
            <a:off x="922292" y="1347515"/>
            <a:ext cx="5505450" cy="1590675"/>
          </a:xfrm>
          <a:prstGeom prst="rect">
            <a:avLst/>
          </a:prstGeom>
        </p:spPr>
      </p:pic>
      <p:pic>
        <p:nvPicPr>
          <p:cNvPr id="7" name="Picture 6"/>
          <p:cNvPicPr>
            <a:picLocks noChangeAspect="1"/>
          </p:cNvPicPr>
          <p:nvPr/>
        </p:nvPicPr>
        <p:blipFill>
          <a:blip r:embed="rId4"/>
          <a:stretch>
            <a:fillRect/>
          </a:stretch>
        </p:blipFill>
        <p:spPr>
          <a:xfrm>
            <a:off x="838201" y="4937760"/>
            <a:ext cx="5701208" cy="1172399"/>
          </a:xfrm>
          <a:prstGeom prst="rect">
            <a:avLst/>
          </a:prstGeom>
        </p:spPr>
      </p:pic>
    </p:spTree>
    <p:extLst>
      <p:ext uri="{BB962C8B-B14F-4D97-AF65-F5344CB8AC3E}">
        <p14:creationId xmlns:p14="http://schemas.microsoft.com/office/powerpoint/2010/main" val="15545865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 Functions and Expressions</a:t>
            </a:r>
          </a:p>
        </p:txBody>
      </p:sp>
      <p:sp>
        <p:nvSpPr>
          <p:cNvPr id="3" name="Content Placeholder 2"/>
          <p:cNvSpPr>
            <a:spLocks noGrp="1"/>
          </p:cNvSpPr>
          <p:nvPr>
            <p:ph idx="1"/>
          </p:nvPr>
        </p:nvSpPr>
        <p:spPr>
          <a:xfrm>
            <a:off x="838200" y="1825625"/>
            <a:ext cx="10515600" cy="3498850"/>
          </a:xfrm>
        </p:spPr>
        <p:txBody>
          <a:bodyPr>
            <a:normAutofit fontScale="92500" lnSpcReduction="10000"/>
          </a:bodyPr>
          <a:lstStyle/>
          <a:p>
            <a:pPr lvl="1"/>
            <a:r>
              <a:rPr lang="en-US" dirty="0"/>
              <a:t>Templates are JSON</a:t>
            </a:r>
          </a:p>
          <a:p>
            <a:pPr lvl="1"/>
            <a:r>
              <a:rPr lang="en-US" b="1" dirty="0">
                <a:solidFill>
                  <a:srgbClr val="FF0000"/>
                </a:solidFill>
              </a:rPr>
              <a:t>Functions and Expressions extend the JSON capabilities</a:t>
            </a:r>
          </a:p>
          <a:p>
            <a:pPr lvl="1"/>
            <a:r>
              <a:rPr lang="en-US" dirty="0"/>
              <a:t>They let you use some coding notions inside your templates to create or evaluate dynamic values</a:t>
            </a:r>
          </a:p>
          <a:p>
            <a:pPr lvl="1"/>
            <a:r>
              <a:rPr lang="en-US" dirty="0"/>
              <a:t>Functions you see often:</a:t>
            </a:r>
          </a:p>
          <a:p>
            <a:pPr lvl="2"/>
            <a:r>
              <a:rPr lang="en-US" dirty="0" err="1"/>
              <a:t>concat</a:t>
            </a:r>
            <a:r>
              <a:rPr lang="en-US" dirty="0"/>
              <a:t> – concatenates multiple values</a:t>
            </a:r>
          </a:p>
          <a:p>
            <a:pPr lvl="2"/>
            <a:r>
              <a:rPr lang="en-US" dirty="0" err="1"/>
              <a:t>copyIndex</a:t>
            </a:r>
            <a:r>
              <a:rPr lang="en-US" dirty="0"/>
              <a:t> – returns the index of an iteration loop</a:t>
            </a:r>
          </a:p>
          <a:p>
            <a:pPr lvl="2"/>
            <a:r>
              <a:rPr lang="en-US" dirty="0" err="1"/>
              <a:t>resourceGroup</a:t>
            </a:r>
            <a:r>
              <a:rPr lang="en-US" dirty="0"/>
              <a:t> – access properties of this resource group, like the location.</a:t>
            </a:r>
          </a:p>
          <a:p>
            <a:pPr lvl="2"/>
            <a:r>
              <a:rPr lang="en-US" dirty="0" err="1"/>
              <a:t>resourceId</a:t>
            </a:r>
            <a:r>
              <a:rPr lang="en-US" dirty="0"/>
              <a:t> – get the unique identifier for a resource. </a:t>
            </a:r>
          </a:p>
          <a:p>
            <a:pPr lvl="1"/>
            <a:r>
              <a:rPr lang="en-US" dirty="0"/>
              <a:t>All Functions: </a:t>
            </a:r>
            <a:r>
              <a:rPr lang="en-US" dirty="0">
                <a:hlinkClick r:id="rId3"/>
              </a:rPr>
              <a:t>https://docs.microsoft.com/en-us/azure/azure-resource-manager/resource-group-template-functions</a:t>
            </a:r>
            <a:endParaRPr lang="en-US" dirty="0"/>
          </a:p>
          <a:p>
            <a:pPr lvl="1"/>
            <a:endParaRPr lang="en-US" dirty="0"/>
          </a:p>
          <a:p>
            <a:pPr lvl="1"/>
            <a:endParaRPr lang="en-US" dirty="0"/>
          </a:p>
        </p:txBody>
      </p:sp>
      <p:pic>
        <p:nvPicPr>
          <p:cNvPr id="4" name="Picture 3"/>
          <p:cNvPicPr>
            <a:picLocks noChangeAspect="1"/>
          </p:cNvPicPr>
          <p:nvPr/>
        </p:nvPicPr>
        <p:blipFill>
          <a:blip r:embed="rId4"/>
          <a:stretch>
            <a:fillRect/>
          </a:stretch>
        </p:blipFill>
        <p:spPr>
          <a:xfrm>
            <a:off x="895350" y="5324475"/>
            <a:ext cx="10401300" cy="1533525"/>
          </a:xfrm>
          <a:prstGeom prst="rect">
            <a:avLst/>
          </a:prstGeom>
        </p:spPr>
      </p:pic>
    </p:spTree>
    <p:extLst>
      <p:ext uri="{BB962C8B-B14F-4D97-AF65-F5344CB8AC3E}">
        <p14:creationId xmlns:p14="http://schemas.microsoft.com/office/powerpoint/2010/main" val="29308806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 Dependencies</a:t>
            </a:r>
          </a:p>
        </p:txBody>
      </p:sp>
      <p:sp>
        <p:nvSpPr>
          <p:cNvPr id="3" name="Content Placeholder 2"/>
          <p:cNvSpPr>
            <a:spLocks noGrp="1"/>
          </p:cNvSpPr>
          <p:nvPr>
            <p:ph idx="1"/>
          </p:nvPr>
        </p:nvSpPr>
        <p:spPr>
          <a:xfrm>
            <a:off x="838200" y="1283368"/>
            <a:ext cx="5851358" cy="5574632"/>
          </a:xfrm>
        </p:spPr>
        <p:txBody>
          <a:bodyPr>
            <a:normAutofit fontScale="92500"/>
          </a:bodyPr>
          <a:lstStyle/>
          <a:p>
            <a:r>
              <a:rPr lang="en-US" b="1" dirty="0">
                <a:solidFill>
                  <a:srgbClr val="FF0000"/>
                </a:solidFill>
              </a:rPr>
              <a:t>Resources may require a dependency chain; e.g. You need a VNET before you can deploy a VM.</a:t>
            </a:r>
          </a:p>
          <a:p>
            <a:r>
              <a:rPr lang="en-US" dirty="0"/>
              <a:t>Use “</a:t>
            </a:r>
            <a:r>
              <a:rPr lang="en-US" dirty="0" err="1"/>
              <a:t>dependsOn</a:t>
            </a:r>
            <a:r>
              <a:rPr lang="en-US" dirty="0"/>
              <a:t>” property to explicitly build the dependencies between resources. Resources wont get created until their dependencies are created.</a:t>
            </a:r>
          </a:p>
          <a:p>
            <a:r>
              <a:rPr lang="en-US" dirty="0"/>
              <a:t>Use Child resources. Only certain resources can have child resources. </a:t>
            </a:r>
          </a:p>
          <a:p>
            <a:r>
              <a:rPr lang="en-US" dirty="0"/>
              <a:t>Use the “reference” function to create an implicit relationship. Resources that reference another resource are created after the referenced resource. </a:t>
            </a:r>
          </a:p>
        </p:txBody>
      </p:sp>
      <p:pic>
        <p:nvPicPr>
          <p:cNvPr id="5" name="Picture 4"/>
          <p:cNvPicPr>
            <a:picLocks noChangeAspect="1"/>
          </p:cNvPicPr>
          <p:nvPr/>
        </p:nvPicPr>
        <p:blipFill>
          <a:blip r:embed="rId3"/>
          <a:stretch>
            <a:fillRect/>
          </a:stretch>
        </p:blipFill>
        <p:spPr>
          <a:xfrm>
            <a:off x="7459580" y="1283368"/>
            <a:ext cx="4475746" cy="2766067"/>
          </a:xfrm>
          <a:prstGeom prst="rect">
            <a:avLst/>
          </a:prstGeom>
        </p:spPr>
      </p:pic>
      <p:pic>
        <p:nvPicPr>
          <p:cNvPr id="6" name="Picture 5"/>
          <p:cNvPicPr>
            <a:picLocks noChangeAspect="1"/>
          </p:cNvPicPr>
          <p:nvPr/>
        </p:nvPicPr>
        <p:blipFill>
          <a:blip r:embed="rId4"/>
          <a:stretch>
            <a:fillRect/>
          </a:stretch>
        </p:blipFill>
        <p:spPr>
          <a:xfrm>
            <a:off x="6497292" y="4106780"/>
            <a:ext cx="5694708" cy="2269958"/>
          </a:xfrm>
          <a:prstGeom prst="rect">
            <a:avLst/>
          </a:prstGeom>
        </p:spPr>
      </p:pic>
    </p:spTree>
    <p:extLst>
      <p:ext uri="{BB962C8B-B14F-4D97-AF65-F5344CB8AC3E}">
        <p14:creationId xmlns:p14="http://schemas.microsoft.com/office/powerpoint/2010/main" val="7557559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Advanced Topics</a:t>
            </a:r>
          </a:p>
        </p:txBody>
      </p:sp>
      <p:sp>
        <p:nvSpPr>
          <p:cNvPr id="3" name="Content Placeholder 2"/>
          <p:cNvSpPr>
            <a:spLocks noGrp="1"/>
          </p:cNvSpPr>
          <p:nvPr>
            <p:ph idx="1"/>
          </p:nvPr>
        </p:nvSpPr>
        <p:spPr/>
        <p:txBody>
          <a:bodyPr/>
          <a:lstStyle/>
          <a:p>
            <a:r>
              <a:rPr lang="en-US" dirty="0"/>
              <a:t>Creating and Updating Resources in one ARM Template based deployment: </a:t>
            </a:r>
            <a:r>
              <a:rPr lang="en-US" dirty="0">
                <a:hlinkClick r:id="rId3"/>
              </a:rPr>
              <a:t>https://docs.microsoft.com/en-us/azure/azure-resource-manager/resource-manager-update</a:t>
            </a:r>
            <a:endParaRPr lang="en-US" dirty="0"/>
          </a:p>
          <a:p>
            <a:r>
              <a:rPr lang="en-US" dirty="0"/>
              <a:t>Share state between linked templates: </a:t>
            </a:r>
            <a:r>
              <a:rPr lang="en-US" dirty="0">
                <a:hlinkClick r:id="rId4"/>
              </a:rPr>
              <a:t>https://docs.microsoft.com/en-us/azure/azure-resource-manager/best-practices-resource-manager-state</a:t>
            </a:r>
            <a:endParaRPr lang="en-US" dirty="0"/>
          </a:p>
          <a:p>
            <a:r>
              <a:rPr lang="en-US" dirty="0"/>
              <a:t>Patterns for deploying resources: </a:t>
            </a:r>
            <a:r>
              <a:rPr lang="en-US" dirty="0">
                <a:hlinkClick r:id="rId5"/>
              </a:rPr>
              <a:t>https://docs.microsoft.com/en-us/azure/azure-resource-manager/best-practices-resource-manager-design-templates</a:t>
            </a:r>
            <a:endParaRPr lang="en-US" dirty="0"/>
          </a:p>
          <a:p>
            <a:endParaRPr lang="en-US" dirty="0"/>
          </a:p>
          <a:p>
            <a:endParaRPr lang="en-US" dirty="0"/>
          </a:p>
        </p:txBody>
      </p:sp>
    </p:spTree>
    <p:extLst>
      <p:ext uri="{BB962C8B-B14F-4D97-AF65-F5344CB8AC3E}">
        <p14:creationId xmlns:p14="http://schemas.microsoft.com/office/powerpoint/2010/main" val="8042357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Deploy Templates</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204411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Portal, Custom Template	</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260684" y="1562351"/>
            <a:ext cx="4191000" cy="4467225"/>
          </a:xfrm>
          <a:prstGeom prst="rect">
            <a:avLst/>
          </a:prstGeom>
        </p:spPr>
      </p:pic>
      <p:pic>
        <p:nvPicPr>
          <p:cNvPr id="7172" name="Picture 4" descr="edit templa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0779" y="1562350"/>
            <a:ext cx="5322383" cy="4549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08357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Portal, </a:t>
            </a:r>
            <a:r>
              <a:rPr lang="en-US" dirty="0" err="1"/>
              <a:t>Quickstart</a:t>
            </a:r>
            <a:r>
              <a:rPr lang="en-US" dirty="0"/>
              <a:t>	</a:t>
            </a:r>
          </a:p>
        </p:txBody>
      </p:sp>
      <p:sp>
        <p:nvSpPr>
          <p:cNvPr id="3" name="Content Placeholder 2"/>
          <p:cNvSpPr>
            <a:spLocks noGrp="1"/>
          </p:cNvSpPr>
          <p:nvPr>
            <p:ph idx="1"/>
          </p:nvPr>
        </p:nvSpPr>
        <p:spPr/>
        <p:txBody>
          <a:bodyPr/>
          <a:lstStyle/>
          <a:p>
            <a:endParaRPr lang="en-US" dirty="0"/>
          </a:p>
        </p:txBody>
      </p:sp>
      <p:pic>
        <p:nvPicPr>
          <p:cNvPr id="8194" name="Picture 2" descr="select quickstart templ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018" y="1535781"/>
            <a:ext cx="7145049" cy="4977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213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744200" cy="1325563"/>
          </a:xfrm>
        </p:spPr>
        <p:txBody>
          <a:bodyPr/>
          <a:lstStyle/>
          <a:p>
            <a:r>
              <a:rPr lang="en-US" dirty="0"/>
              <a:t>Deploy Templates – Portal, from Account	</a:t>
            </a:r>
          </a:p>
        </p:txBody>
      </p:sp>
      <p:pic>
        <p:nvPicPr>
          <p:cNvPr id="9218" name="Picture 2" descr="browse templa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90688"/>
            <a:ext cx="4933950" cy="270510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saved templa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9312" y="1690688"/>
            <a:ext cx="5705475" cy="2800350"/>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deploy saved template"/>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4367016" y="4797284"/>
            <a:ext cx="2810267" cy="101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5240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 an Azure Compute Infrastructure</a:t>
            </a:r>
          </a:p>
        </p:txBody>
      </p:sp>
      <p:sp>
        <p:nvSpPr>
          <p:cNvPr id="3" name="Content Placeholder 2"/>
          <p:cNvSpPr>
            <a:spLocks noGrp="1"/>
          </p:cNvSpPr>
          <p:nvPr>
            <p:ph idx="1"/>
          </p:nvPr>
        </p:nvSpPr>
        <p:spPr/>
        <p:txBody>
          <a:bodyPr numCol="2">
            <a:normAutofit/>
          </a:bodyPr>
          <a:lstStyle/>
          <a:p>
            <a:r>
              <a:rPr lang="en-US" dirty="0"/>
              <a:t>Design ARM Virtual Machines</a:t>
            </a:r>
          </a:p>
          <a:p>
            <a:pPr lvl="1"/>
            <a:r>
              <a:rPr lang="en-US" dirty="0"/>
              <a:t>VM SKUs</a:t>
            </a:r>
          </a:p>
          <a:p>
            <a:pPr lvl="1"/>
            <a:r>
              <a:rPr lang="en-US" dirty="0"/>
              <a:t>Availability Sets</a:t>
            </a:r>
          </a:p>
          <a:p>
            <a:r>
              <a:rPr lang="en-US" dirty="0"/>
              <a:t>ARM Template Deployment</a:t>
            </a:r>
          </a:p>
          <a:p>
            <a:pPr lvl="1"/>
            <a:r>
              <a:rPr lang="en-US" dirty="0"/>
              <a:t>Author ARM Templates</a:t>
            </a:r>
          </a:p>
          <a:p>
            <a:pPr lvl="1"/>
            <a:r>
              <a:rPr lang="en-US" dirty="0"/>
              <a:t>Deploy ARM Templates</a:t>
            </a:r>
          </a:p>
          <a:p>
            <a:pPr lvl="2"/>
            <a:r>
              <a:rPr lang="en-US" dirty="0"/>
              <a:t>Portal</a:t>
            </a:r>
          </a:p>
          <a:p>
            <a:pPr lvl="2"/>
            <a:r>
              <a:rPr lang="en-US" dirty="0" err="1"/>
              <a:t>Powershell</a:t>
            </a:r>
            <a:endParaRPr lang="en-US" dirty="0"/>
          </a:p>
          <a:p>
            <a:pPr lvl="2"/>
            <a:r>
              <a:rPr lang="en-US" dirty="0"/>
              <a:t>CLI</a:t>
            </a:r>
          </a:p>
          <a:p>
            <a:pPr lvl="2"/>
            <a:endParaRPr lang="en-US" dirty="0"/>
          </a:p>
          <a:p>
            <a:pPr lvl="2"/>
            <a:endParaRPr lang="en-US" dirty="0"/>
          </a:p>
          <a:p>
            <a:r>
              <a:rPr lang="en-US" dirty="0"/>
              <a:t>Design for Availability</a:t>
            </a:r>
          </a:p>
          <a:p>
            <a:pPr lvl="1"/>
            <a:r>
              <a:rPr lang="en-US" dirty="0"/>
              <a:t>Regional Availability</a:t>
            </a:r>
          </a:p>
          <a:p>
            <a:pPr lvl="1"/>
            <a:r>
              <a:rPr lang="en-US" dirty="0"/>
              <a:t>High Availability</a:t>
            </a:r>
          </a:p>
        </p:txBody>
      </p:sp>
    </p:spTree>
    <p:extLst>
      <p:ext uri="{BB962C8B-B14F-4D97-AF65-F5344CB8AC3E}">
        <p14:creationId xmlns:p14="http://schemas.microsoft.com/office/powerpoint/2010/main" val="1982139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757" y="291995"/>
            <a:ext cx="11540226" cy="899409"/>
          </a:xfrm>
        </p:spPr>
        <p:txBody>
          <a:bodyPr/>
          <a:lstStyle/>
          <a:p>
            <a:pPr defTabSz="913993">
              <a:defRPr/>
            </a:pPr>
            <a:r>
              <a:rPr sz="5292" dirty="0"/>
              <a:t>ARM Role Based Access Control</a:t>
            </a:r>
          </a:p>
        </p:txBody>
      </p:sp>
      <p:pic>
        <p:nvPicPr>
          <p:cNvPr id="94211"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9772" y="1262949"/>
            <a:ext cx="10080237" cy="526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7860277"/>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Portal</a:t>
            </a:r>
          </a:p>
        </p:txBody>
      </p:sp>
      <p:sp>
        <p:nvSpPr>
          <p:cNvPr id="3" name="Content Placeholder 2"/>
          <p:cNvSpPr>
            <a:spLocks noGrp="1"/>
          </p:cNvSpPr>
          <p:nvPr>
            <p:ph idx="1"/>
          </p:nvPr>
        </p:nvSpPr>
        <p:spPr/>
        <p:txBody>
          <a:bodyPr/>
          <a:lstStyle/>
          <a:p>
            <a:r>
              <a:rPr lang="en-US" dirty="0">
                <a:hlinkClick r:id="rId3"/>
              </a:rPr>
              <a:t>Create resource group</a:t>
            </a:r>
            <a:endParaRPr lang="en-US" dirty="0"/>
          </a:p>
          <a:p>
            <a:r>
              <a:rPr lang="en-US" dirty="0">
                <a:hlinkClick r:id="rId4"/>
              </a:rPr>
              <a:t>Deploy resources from Marketplace</a:t>
            </a:r>
            <a:endParaRPr lang="en-US" dirty="0"/>
          </a:p>
          <a:p>
            <a:r>
              <a:rPr lang="en-US" dirty="0">
                <a:hlinkClick r:id="rId5"/>
              </a:rPr>
              <a:t>Deploy resources from custom template</a:t>
            </a:r>
            <a:endParaRPr lang="en-US" dirty="0"/>
          </a:p>
          <a:p>
            <a:r>
              <a:rPr lang="en-US" dirty="0">
                <a:hlinkClick r:id="rId6"/>
              </a:rPr>
              <a:t>Deploy resources from a template saved to your account</a:t>
            </a:r>
            <a:endParaRPr lang="en-US" dirty="0"/>
          </a:p>
          <a:p>
            <a:r>
              <a:rPr lang="en-US" dirty="0">
                <a:hlinkClick r:id="rId7"/>
              </a:rPr>
              <a:t>Next Steps</a:t>
            </a:r>
            <a:endParaRPr lang="en-US" dirty="0"/>
          </a:p>
          <a:p>
            <a:endParaRPr lang="en-US" dirty="0"/>
          </a:p>
          <a:p>
            <a:endParaRPr lang="en-US" dirty="0"/>
          </a:p>
          <a:p>
            <a:endParaRPr lang="en-US" dirty="0"/>
          </a:p>
        </p:txBody>
      </p:sp>
      <p:sp>
        <p:nvSpPr>
          <p:cNvPr id="4" name="Text Placeholder 3">
            <a:extLst>
              <a:ext uri="{FF2B5EF4-FFF2-40B4-BE49-F238E27FC236}">
                <a16:creationId xmlns:a16="http://schemas.microsoft.com/office/drawing/2014/main" id="{A5B931A3-597B-46B7-9EBF-FDD28BF40D85}"/>
              </a:ext>
            </a:extLst>
          </p:cNvPr>
          <p:cNvSpPr>
            <a:spLocks noGrp="1"/>
          </p:cNvSpPr>
          <p:nvPr>
            <p:ph type="body" sz="quarter" idx="10"/>
          </p:nvPr>
        </p:nvSpPr>
        <p:spPr/>
        <p:txBody>
          <a:bodyPr/>
          <a:lstStyle/>
          <a:p>
            <a:r>
              <a:rPr lang="en-US" dirty="0">
                <a:hlinkClick r:id="rId8"/>
              </a:rPr>
              <a:t>https://docs.microsoft.com/en-us/azure/azure-resource-manager/resource-group-template-deploy-portal</a:t>
            </a:r>
            <a:r>
              <a:rPr lang="en-US" dirty="0"/>
              <a:t> </a:t>
            </a:r>
          </a:p>
        </p:txBody>
      </p:sp>
    </p:spTree>
    <p:extLst>
      <p:ext uri="{BB962C8B-B14F-4D97-AF65-F5344CB8AC3E}">
        <p14:creationId xmlns:p14="http://schemas.microsoft.com/office/powerpoint/2010/main" val="39499522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a:t>
            </a:r>
            <a:r>
              <a:rPr lang="en-US" dirty="0" err="1"/>
              <a:t>Powershell</a:t>
            </a:r>
            <a:endParaRPr lang="en-US" dirty="0"/>
          </a:p>
        </p:txBody>
      </p:sp>
      <p:sp>
        <p:nvSpPr>
          <p:cNvPr id="3" name="Content Placeholder 2"/>
          <p:cNvSpPr>
            <a:spLocks noGrp="1"/>
          </p:cNvSpPr>
          <p:nvPr>
            <p:ph idx="1"/>
          </p:nvPr>
        </p:nvSpPr>
        <p:spPr>
          <a:xfrm>
            <a:off x="838200" y="1389606"/>
            <a:ext cx="10515600" cy="5299952"/>
          </a:xfrm>
        </p:spPr>
        <p:txBody>
          <a:bodyPr>
            <a:normAutofit/>
          </a:bodyPr>
          <a:lstStyle/>
          <a:p>
            <a:r>
              <a:rPr lang="en-US" dirty="0"/>
              <a:t>Deploy a Template from a local </a:t>
            </a:r>
            <a:r>
              <a:rPr lang="en-US" dirty="0" err="1"/>
              <a:t>json</a:t>
            </a:r>
            <a:r>
              <a:rPr lang="en-US" dirty="0"/>
              <a:t> file</a:t>
            </a:r>
          </a:p>
          <a:p>
            <a:endParaRPr lang="en-US" dirty="0"/>
          </a:p>
          <a:p>
            <a:endParaRPr lang="en-US" dirty="0"/>
          </a:p>
          <a:p>
            <a:pPr marL="0" indent="0">
              <a:buNone/>
            </a:pPr>
            <a:endParaRPr lang="en-US" sz="1000" dirty="0"/>
          </a:p>
          <a:p>
            <a:pPr marL="0" indent="0">
              <a:buNone/>
            </a:pPr>
            <a:r>
              <a:rPr lang="en-US" dirty="0"/>
              <a:t>Deploy a Template from an external source:</a:t>
            </a:r>
          </a:p>
          <a:p>
            <a:endParaRPr lang="en-US" dirty="0"/>
          </a:p>
          <a:p>
            <a:r>
              <a:rPr lang="en-US" dirty="0"/>
              <a:t>Pass in a local parameter file:</a:t>
            </a:r>
          </a:p>
          <a:p>
            <a:endParaRPr lang="en-US" dirty="0"/>
          </a:p>
          <a:p>
            <a:endParaRPr lang="en-US" sz="1000" dirty="0"/>
          </a:p>
          <a:p>
            <a:r>
              <a:rPr lang="en-US" dirty="0"/>
              <a:t>Pass in an external parameter file</a:t>
            </a:r>
          </a:p>
          <a:p>
            <a:endParaRPr lang="en-US" dirty="0"/>
          </a:p>
        </p:txBody>
      </p:sp>
      <p:pic>
        <p:nvPicPr>
          <p:cNvPr id="4" name="Picture 3"/>
          <p:cNvPicPr>
            <a:picLocks noChangeAspect="1"/>
          </p:cNvPicPr>
          <p:nvPr/>
        </p:nvPicPr>
        <p:blipFill>
          <a:blip r:embed="rId3"/>
          <a:stretch>
            <a:fillRect/>
          </a:stretch>
        </p:blipFill>
        <p:spPr>
          <a:xfrm>
            <a:off x="529730" y="1791901"/>
            <a:ext cx="10333372" cy="1305818"/>
          </a:xfrm>
          <a:prstGeom prst="rect">
            <a:avLst/>
          </a:prstGeom>
        </p:spPr>
      </p:pic>
      <p:pic>
        <p:nvPicPr>
          <p:cNvPr id="5" name="Picture 4"/>
          <p:cNvPicPr>
            <a:picLocks noChangeAspect="1"/>
          </p:cNvPicPr>
          <p:nvPr/>
        </p:nvPicPr>
        <p:blipFill>
          <a:blip r:embed="rId4"/>
          <a:stretch>
            <a:fillRect/>
          </a:stretch>
        </p:blipFill>
        <p:spPr>
          <a:xfrm>
            <a:off x="529730" y="3639097"/>
            <a:ext cx="11662270" cy="570356"/>
          </a:xfrm>
          <a:prstGeom prst="rect">
            <a:avLst/>
          </a:prstGeom>
        </p:spPr>
      </p:pic>
      <p:pic>
        <p:nvPicPr>
          <p:cNvPr id="6" name="Picture 5"/>
          <p:cNvPicPr>
            <a:picLocks noChangeAspect="1"/>
          </p:cNvPicPr>
          <p:nvPr/>
        </p:nvPicPr>
        <p:blipFill>
          <a:blip r:embed="rId5"/>
          <a:stretch>
            <a:fillRect/>
          </a:stretch>
        </p:blipFill>
        <p:spPr>
          <a:xfrm>
            <a:off x="529730" y="4660365"/>
            <a:ext cx="10972800" cy="771525"/>
          </a:xfrm>
          <a:prstGeom prst="rect">
            <a:avLst/>
          </a:prstGeom>
        </p:spPr>
      </p:pic>
      <p:pic>
        <p:nvPicPr>
          <p:cNvPr id="7" name="Picture 6"/>
          <p:cNvPicPr>
            <a:picLocks noChangeAspect="1"/>
          </p:cNvPicPr>
          <p:nvPr/>
        </p:nvPicPr>
        <p:blipFill>
          <a:blip r:embed="rId6"/>
          <a:stretch>
            <a:fillRect/>
          </a:stretch>
        </p:blipFill>
        <p:spPr>
          <a:xfrm>
            <a:off x="529730" y="5882803"/>
            <a:ext cx="11662270" cy="579768"/>
          </a:xfrm>
          <a:prstGeom prst="rect">
            <a:avLst/>
          </a:prstGeom>
        </p:spPr>
      </p:pic>
    </p:spTree>
    <p:extLst>
      <p:ext uri="{BB962C8B-B14F-4D97-AF65-F5344CB8AC3E}">
        <p14:creationId xmlns:p14="http://schemas.microsoft.com/office/powerpoint/2010/main" val="11018429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PowerShell</a:t>
            </a:r>
          </a:p>
        </p:txBody>
      </p:sp>
      <p:sp>
        <p:nvSpPr>
          <p:cNvPr id="3" name="Content Placeholder 2"/>
          <p:cNvSpPr>
            <a:spLocks noGrp="1"/>
          </p:cNvSpPr>
          <p:nvPr>
            <p:ph idx="1"/>
          </p:nvPr>
        </p:nvSpPr>
        <p:spPr>
          <a:xfrm>
            <a:off x="838200" y="1341120"/>
            <a:ext cx="10515600" cy="5274247"/>
          </a:xfrm>
        </p:spPr>
        <p:txBody>
          <a:bodyPr>
            <a:normAutofit fontScale="92500" lnSpcReduction="20000"/>
          </a:bodyPr>
          <a:lstStyle/>
          <a:p>
            <a:r>
              <a:rPr lang="en-US" dirty="0"/>
              <a:t>You can pass in parameters inline and with a local parameter file.</a:t>
            </a:r>
          </a:p>
          <a:p>
            <a:r>
              <a:rPr lang="en-US" dirty="0"/>
              <a:t>You CANNOT pass in parameters inline and with an external parameter file.</a:t>
            </a:r>
          </a:p>
          <a:p>
            <a:r>
              <a:rPr lang="en-US" dirty="0"/>
              <a:t>You can TEST a deployment before running it.</a:t>
            </a:r>
          </a:p>
          <a:p>
            <a:endParaRPr lang="en-US" dirty="0"/>
          </a:p>
          <a:p>
            <a:endParaRPr lang="en-US" dirty="0"/>
          </a:p>
          <a:p>
            <a:endParaRPr lang="en-US" dirty="0">
              <a:solidFill>
                <a:schemeClr val="tx1">
                  <a:lumMod val="95000"/>
                  <a:lumOff val="5000"/>
                </a:schemeClr>
              </a:solidFill>
            </a:endParaRPr>
          </a:p>
          <a:p>
            <a:endParaRPr lang="en-US" b="1" dirty="0">
              <a:solidFill>
                <a:schemeClr val="tx1">
                  <a:lumMod val="95000"/>
                  <a:lumOff val="5000"/>
                </a:schemeClr>
              </a:solidFill>
            </a:endParaRPr>
          </a:p>
          <a:p>
            <a:endParaRPr lang="en-US" b="1" dirty="0">
              <a:solidFill>
                <a:schemeClr val="tx1">
                  <a:lumMod val="95000"/>
                  <a:lumOff val="5000"/>
                </a:schemeClr>
              </a:solidFill>
            </a:endParaRPr>
          </a:p>
          <a:p>
            <a:r>
              <a:rPr lang="en-US" b="1" dirty="0">
                <a:solidFill>
                  <a:schemeClr val="tx1">
                    <a:lumMod val="95000"/>
                    <a:lumOff val="5000"/>
                  </a:schemeClr>
                </a:solidFill>
              </a:rPr>
              <a:t>Template Deployments have 2 modes: INCREMENTAL or COMPLETE</a:t>
            </a:r>
          </a:p>
          <a:p>
            <a:pPr lvl="1"/>
            <a:r>
              <a:rPr lang="en-US" b="1" dirty="0">
                <a:solidFill>
                  <a:schemeClr val="tx1">
                    <a:lumMod val="95000"/>
                    <a:lumOff val="5000"/>
                  </a:schemeClr>
                </a:solidFill>
              </a:rPr>
              <a:t>Both modes deploy resources defined in Template.</a:t>
            </a:r>
          </a:p>
          <a:p>
            <a:pPr lvl="1"/>
            <a:r>
              <a:rPr lang="en-US" b="1" dirty="0">
                <a:solidFill>
                  <a:schemeClr val="tx1">
                    <a:lumMod val="95000"/>
                    <a:lumOff val="5000"/>
                  </a:schemeClr>
                </a:solidFill>
              </a:rPr>
              <a:t>Complete Deployment DELETES resources in group not defined in Template</a:t>
            </a:r>
          </a:p>
          <a:p>
            <a:pPr lvl="1"/>
            <a:r>
              <a:rPr lang="en-US" b="1" dirty="0">
                <a:solidFill>
                  <a:schemeClr val="tx1">
                    <a:lumMod val="95000"/>
                    <a:lumOff val="5000"/>
                  </a:schemeClr>
                </a:solidFill>
              </a:rPr>
              <a:t>Incremental does not DELETE resources not defined in Template</a:t>
            </a:r>
          </a:p>
          <a:p>
            <a:pPr lvl="1"/>
            <a:r>
              <a:rPr lang="en-US" b="1" dirty="0">
                <a:solidFill>
                  <a:schemeClr val="tx1">
                    <a:lumMod val="95000"/>
                    <a:lumOff val="5000"/>
                  </a:schemeClr>
                </a:solidFill>
              </a:rPr>
              <a:t>Use “-Mode” argument to set Mode.</a:t>
            </a:r>
          </a:p>
          <a:p>
            <a:endParaRPr lang="en-US" dirty="0"/>
          </a:p>
        </p:txBody>
      </p:sp>
      <p:pic>
        <p:nvPicPr>
          <p:cNvPr id="4" name="Picture 3"/>
          <p:cNvPicPr>
            <a:picLocks noChangeAspect="1"/>
          </p:cNvPicPr>
          <p:nvPr/>
        </p:nvPicPr>
        <p:blipFill>
          <a:blip r:embed="rId3"/>
          <a:stretch>
            <a:fillRect/>
          </a:stretch>
        </p:blipFill>
        <p:spPr>
          <a:xfrm>
            <a:off x="719508" y="2666683"/>
            <a:ext cx="11171514" cy="1631102"/>
          </a:xfrm>
          <a:prstGeom prst="rect">
            <a:avLst/>
          </a:prstGeom>
        </p:spPr>
      </p:pic>
    </p:spTree>
    <p:extLst>
      <p:ext uri="{BB962C8B-B14F-4D97-AF65-F5344CB8AC3E}">
        <p14:creationId xmlns:p14="http://schemas.microsoft.com/office/powerpoint/2010/main" val="9824904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63C0D1-186F-4141-A7C6-8E9FD651B781}"/>
              </a:ext>
            </a:extLst>
          </p:cNvPr>
          <p:cNvSpPr>
            <a:spLocks noGrp="1"/>
          </p:cNvSpPr>
          <p:nvPr>
            <p:ph type="title"/>
          </p:nvPr>
        </p:nvSpPr>
        <p:spPr/>
        <p:txBody>
          <a:bodyPr>
            <a:normAutofit fontScale="90000"/>
          </a:bodyPr>
          <a:lstStyle/>
          <a:p>
            <a:r>
              <a:rPr lang="en-US" b="1" dirty="0"/>
              <a:t>Deploy resources with Resource Manager templates and Azure PowerShell</a:t>
            </a:r>
            <a:endParaRPr lang="en-US" dirty="0"/>
          </a:p>
        </p:txBody>
      </p:sp>
      <p:sp>
        <p:nvSpPr>
          <p:cNvPr id="6" name="Content Placeholder 5">
            <a:extLst>
              <a:ext uri="{FF2B5EF4-FFF2-40B4-BE49-F238E27FC236}">
                <a16:creationId xmlns:a16="http://schemas.microsoft.com/office/drawing/2014/main" id="{1AF40C29-2BAB-4F2C-8873-066BCE725627}"/>
              </a:ext>
            </a:extLst>
          </p:cNvPr>
          <p:cNvSpPr>
            <a:spLocks noGrp="1"/>
          </p:cNvSpPr>
          <p:nvPr>
            <p:ph idx="1"/>
          </p:nvPr>
        </p:nvSpPr>
        <p:spPr/>
        <p:txBody>
          <a:bodyPr/>
          <a:lstStyle/>
          <a:p>
            <a:r>
              <a:rPr lang="en-US" dirty="0">
                <a:hlinkClick r:id="rId3"/>
              </a:rPr>
              <a:t>Deploy a template from your local machine</a:t>
            </a:r>
            <a:endParaRPr lang="en-US" dirty="0"/>
          </a:p>
          <a:p>
            <a:r>
              <a:rPr lang="en-US" dirty="0">
                <a:hlinkClick r:id="rId4"/>
              </a:rPr>
              <a:t>Deploy a template from an external source</a:t>
            </a:r>
            <a:endParaRPr lang="en-US" dirty="0"/>
          </a:p>
          <a:p>
            <a:r>
              <a:rPr lang="en-US" dirty="0">
                <a:hlinkClick r:id="rId5"/>
              </a:rPr>
              <a:t>Parameter files</a:t>
            </a:r>
            <a:endParaRPr lang="en-US" dirty="0"/>
          </a:p>
          <a:p>
            <a:r>
              <a:rPr lang="en-US" dirty="0">
                <a:hlinkClick r:id="rId6"/>
              </a:rPr>
              <a:t>Test a template deployment</a:t>
            </a:r>
            <a:endParaRPr lang="en-US" dirty="0"/>
          </a:p>
          <a:p>
            <a:r>
              <a:rPr lang="en-US" dirty="0">
                <a:hlinkClick r:id="rId7"/>
              </a:rPr>
              <a:t>Incremental and complete deployments</a:t>
            </a:r>
            <a:endParaRPr lang="en-US" dirty="0"/>
          </a:p>
          <a:p>
            <a:r>
              <a:rPr lang="en-US" dirty="0">
                <a:hlinkClick r:id="rId8"/>
              </a:rPr>
              <a:t>Sample template</a:t>
            </a:r>
            <a:endParaRPr lang="en-US" dirty="0"/>
          </a:p>
          <a:p>
            <a:r>
              <a:rPr lang="en-US" dirty="0">
                <a:hlinkClick r:id="rId9"/>
              </a:rPr>
              <a:t>Next steps</a:t>
            </a:r>
            <a:endParaRPr lang="en-US" dirty="0"/>
          </a:p>
        </p:txBody>
      </p:sp>
      <p:sp>
        <p:nvSpPr>
          <p:cNvPr id="7" name="Text Placeholder 6">
            <a:extLst>
              <a:ext uri="{FF2B5EF4-FFF2-40B4-BE49-F238E27FC236}">
                <a16:creationId xmlns:a16="http://schemas.microsoft.com/office/drawing/2014/main" id="{8C9D3287-1732-4B42-B0F5-0B65757315A5}"/>
              </a:ext>
            </a:extLst>
          </p:cNvPr>
          <p:cNvSpPr>
            <a:spLocks noGrp="1"/>
          </p:cNvSpPr>
          <p:nvPr>
            <p:ph type="body" sz="quarter" idx="10"/>
          </p:nvPr>
        </p:nvSpPr>
        <p:spPr/>
        <p:txBody>
          <a:bodyPr/>
          <a:lstStyle/>
          <a:p>
            <a:r>
              <a:rPr lang="en-US" dirty="0"/>
              <a:t>https://docs.microsoft.com/en-us/azure/azure-resource-manager/resource-group-template-deploy</a:t>
            </a:r>
          </a:p>
        </p:txBody>
      </p:sp>
    </p:spTree>
    <p:extLst>
      <p:ext uri="{BB962C8B-B14F-4D97-AF65-F5344CB8AC3E}">
        <p14:creationId xmlns:p14="http://schemas.microsoft.com/office/powerpoint/2010/main" val="14138329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Regional Availability</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122254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81504"/>
            <a:ext cx="10515600" cy="1325563"/>
          </a:xfrm>
        </p:spPr>
        <p:txBody>
          <a:bodyPr>
            <a:normAutofit/>
          </a:bodyPr>
          <a:lstStyle/>
          <a:p>
            <a:r>
              <a:rPr lang="en-US" dirty="0"/>
              <a:t> Regions</a:t>
            </a:r>
          </a:p>
        </p:txBody>
      </p:sp>
      <p:sp>
        <p:nvSpPr>
          <p:cNvPr id="3" name="Content Placeholder 2"/>
          <p:cNvSpPr>
            <a:spLocks noGrp="1"/>
          </p:cNvSpPr>
          <p:nvPr>
            <p:ph idx="1"/>
          </p:nvPr>
        </p:nvSpPr>
        <p:spPr>
          <a:xfrm>
            <a:off x="381000" y="1758156"/>
            <a:ext cx="3797807" cy="4351338"/>
          </a:xfrm>
        </p:spPr>
        <p:txBody>
          <a:bodyPr>
            <a:normAutofit/>
          </a:bodyPr>
          <a:lstStyle/>
          <a:p>
            <a:r>
              <a:rPr lang="en-US" sz="2000" dirty="0"/>
              <a:t>An Azure Region is a geographic region that contains a collection of data centers. </a:t>
            </a:r>
          </a:p>
          <a:p>
            <a:pPr lvl="1">
              <a:lnSpc>
                <a:spcPct val="200000"/>
              </a:lnSpc>
            </a:pPr>
            <a:r>
              <a:rPr lang="en-US" sz="2000" dirty="0"/>
              <a:t>It’s more than one building. </a:t>
            </a:r>
          </a:p>
          <a:p>
            <a:pPr lvl="1">
              <a:lnSpc>
                <a:spcPct val="200000"/>
              </a:lnSpc>
            </a:pPr>
            <a:r>
              <a:rPr lang="en-US" sz="2000" dirty="0"/>
              <a:t>Over 40 Azure regions</a:t>
            </a:r>
          </a:p>
          <a:p>
            <a:pPr lvl="1">
              <a:lnSpc>
                <a:spcPct val="200000"/>
              </a:lnSpc>
            </a:pPr>
            <a:r>
              <a:rPr lang="en-US" sz="2000" dirty="0"/>
              <a:t>Special / Sovereign Regions</a:t>
            </a:r>
          </a:p>
          <a:p>
            <a:pPr marL="914400" lvl="2" indent="0">
              <a:buNone/>
            </a:pPr>
            <a:endParaRPr lang="en-US" dirty="0"/>
          </a:p>
          <a:p>
            <a:pPr lvl="1"/>
            <a:endParaRPr lang="en-US" sz="2000" dirty="0"/>
          </a:p>
        </p:txBody>
      </p:sp>
      <p:pic>
        <p:nvPicPr>
          <p:cNvPr id="5" name="Picture 6" descr="Map of available regions">
            <a:extLst>
              <a:ext uri="{FF2B5EF4-FFF2-40B4-BE49-F238E27FC236}">
                <a16:creationId xmlns:a16="http://schemas.microsoft.com/office/drawing/2014/main" id="{861C229C-04E0-449B-AD6A-5C9294D041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8807" y="1507067"/>
            <a:ext cx="8083378" cy="4301066"/>
          </a:xfrm>
          <a:prstGeom prst="rect">
            <a:avLst/>
          </a:prstGeom>
          <a:blipFill>
            <a:blip r:embed="rId4"/>
            <a:tile tx="0" ty="0" sx="100000" sy="100000" flip="none" algn="tl"/>
          </a:blipFill>
        </p:spPr>
      </p:pic>
    </p:spTree>
    <p:extLst>
      <p:ext uri="{BB962C8B-B14F-4D97-AF65-F5344CB8AC3E}">
        <p14:creationId xmlns:p14="http://schemas.microsoft.com/office/powerpoint/2010/main" val="38195843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Regional Availability - Regions</a:t>
            </a:r>
          </a:p>
        </p:txBody>
      </p:sp>
      <p:sp>
        <p:nvSpPr>
          <p:cNvPr id="3" name="Content Placeholder 2"/>
          <p:cNvSpPr>
            <a:spLocks noGrp="1"/>
          </p:cNvSpPr>
          <p:nvPr>
            <p:ph idx="1"/>
          </p:nvPr>
        </p:nvSpPr>
        <p:spPr>
          <a:xfrm>
            <a:off x="838200" y="1825625"/>
            <a:ext cx="5015484" cy="4351338"/>
          </a:xfrm>
        </p:spPr>
        <p:txBody>
          <a:bodyPr vert="horz" lIns="91440" tIns="45720" rIns="91440" bIns="45720" rtlCol="0">
            <a:normAutofit/>
          </a:bodyPr>
          <a:lstStyle/>
          <a:p>
            <a:r>
              <a:rPr lang="en-US" sz="2000" dirty="0"/>
              <a:t>Region Pairs</a:t>
            </a:r>
          </a:p>
          <a:p>
            <a:pPr lvl="1"/>
            <a:r>
              <a:rPr lang="en-US" sz="2000" dirty="0"/>
              <a:t>In same geography (such as US, Europe or Asia)</a:t>
            </a:r>
          </a:p>
          <a:p>
            <a:pPr lvl="1"/>
            <a:r>
              <a:rPr lang="en-US" sz="2000" dirty="0"/>
              <a:t>Replicated resources are replicated across pairs</a:t>
            </a:r>
          </a:p>
          <a:p>
            <a:pPr lvl="1"/>
            <a:r>
              <a:rPr lang="en-US" sz="2000" dirty="0"/>
              <a:t>In broad geographic outage, one region in the pair is prioritized</a:t>
            </a:r>
          </a:p>
          <a:p>
            <a:pPr lvl="1"/>
            <a:r>
              <a:rPr lang="en-US" sz="2000" dirty="0"/>
              <a:t>Data resides in the same geography as its pair (except Brazil South)</a:t>
            </a:r>
          </a:p>
          <a:p>
            <a:pPr lvl="1"/>
            <a:r>
              <a:rPr lang="en-US" sz="2000" dirty="0"/>
              <a:t>Azure Storage GRS and RA-GRS replicates data from one region to its pair.</a:t>
            </a:r>
          </a:p>
          <a:p>
            <a:pPr lvl="1"/>
            <a:endParaRPr lang="en-US" sz="2000" dirty="0"/>
          </a:p>
        </p:txBody>
      </p:sp>
      <p:pic>
        <p:nvPicPr>
          <p:cNvPr id="5" name="Picture 4">
            <a:extLst>
              <a:ext uri="{FF2B5EF4-FFF2-40B4-BE49-F238E27FC236}">
                <a16:creationId xmlns:a16="http://schemas.microsoft.com/office/drawing/2014/main" id="{4A91A280-A342-494B-A0F0-3C6AA77A5130}"/>
              </a:ext>
            </a:extLst>
          </p:cNvPr>
          <p:cNvPicPr>
            <a:picLocks noChangeAspect="1"/>
          </p:cNvPicPr>
          <p:nvPr/>
        </p:nvPicPr>
        <p:blipFill>
          <a:blip r:embed="rId3"/>
          <a:stretch>
            <a:fillRect/>
          </a:stretch>
        </p:blipFill>
        <p:spPr>
          <a:xfrm>
            <a:off x="5853684" y="1690688"/>
            <a:ext cx="6838639" cy="3423709"/>
          </a:xfrm>
          <a:prstGeom prst="rect">
            <a:avLst/>
          </a:prstGeom>
        </p:spPr>
      </p:pic>
    </p:spTree>
    <p:extLst>
      <p:ext uri="{BB962C8B-B14F-4D97-AF65-F5344CB8AC3E}">
        <p14:creationId xmlns:p14="http://schemas.microsoft.com/office/powerpoint/2010/main" val="39842855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8822" y="898358"/>
            <a:ext cx="6633178" cy="56062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Regional Availability - Design</a:t>
            </a:r>
          </a:p>
        </p:txBody>
      </p:sp>
      <p:sp>
        <p:nvSpPr>
          <p:cNvPr id="3" name="Content Placeholder 2"/>
          <p:cNvSpPr>
            <a:spLocks noGrp="1"/>
          </p:cNvSpPr>
          <p:nvPr>
            <p:ph idx="1"/>
          </p:nvPr>
        </p:nvSpPr>
        <p:spPr>
          <a:xfrm>
            <a:off x="838200" y="1825625"/>
            <a:ext cx="6348663" cy="4351338"/>
          </a:xfrm>
        </p:spPr>
        <p:txBody>
          <a:bodyPr>
            <a:normAutofit fontScale="92500" lnSpcReduction="10000"/>
          </a:bodyPr>
          <a:lstStyle/>
          <a:p>
            <a:r>
              <a:rPr lang="en-US" dirty="0"/>
              <a:t>Primary/Secondary Region for Higher Availability</a:t>
            </a:r>
          </a:p>
          <a:p>
            <a:r>
              <a:rPr lang="en-US" b="1" dirty="0"/>
              <a:t>Traffic Manager</a:t>
            </a:r>
            <a:r>
              <a:rPr lang="en-US" dirty="0"/>
              <a:t> routes requests</a:t>
            </a:r>
          </a:p>
          <a:p>
            <a:r>
              <a:rPr lang="en-US" dirty="0"/>
              <a:t>Put Primary, Secondary and</a:t>
            </a:r>
            <a:br>
              <a:rPr lang="en-US" dirty="0"/>
            </a:br>
            <a:r>
              <a:rPr lang="en-US" dirty="0"/>
              <a:t>Traffic Manager is separate </a:t>
            </a:r>
            <a:br>
              <a:rPr lang="en-US" dirty="0"/>
            </a:br>
            <a:r>
              <a:rPr lang="en-US" dirty="0"/>
              <a:t>regions</a:t>
            </a:r>
          </a:p>
          <a:p>
            <a:r>
              <a:rPr lang="en-US" dirty="0"/>
              <a:t>Make sure each region’s VNET IP</a:t>
            </a:r>
            <a:br>
              <a:rPr lang="en-US" dirty="0"/>
            </a:br>
            <a:r>
              <a:rPr lang="en-US" dirty="0"/>
              <a:t>range does not overlap</a:t>
            </a:r>
          </a:p>
          <a:p>
            <a:r>
              <a:rPr lang="en-US" dirty="0"/>
              <a:t>The same ARM template can be deployed, with minor parameter changes for VNET IP address space, and Resource locations.</a:t>
            </a:r>
          </a:p>
          <a:p>
            <a:endParaRPr lang="en-US" dirty="0"/>
          </a:p>
        </p:txBody>
      </p:sp>
    </p:spTree>
    <p:extLst>
      <p:ext uri="{BB962C8B-B14F-4D97-AF65-F5344CB8AC3E}">
        <p14:creationId xmlns:p14="http://schemas.microsoft.com/office/powerpoint/2010/main" val="39822903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8822" y="898358"/>
            <a:ext cx="6633178" cy="56062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Regional Availability - Design</a:t>
            </a:r>
          </a:p>
        </p:txBody>
      </p:sp>
      <p:sp>
        <p:nvSpPr>
          <p:cNvPr id="3" name="Content Placeholder 2"/>
          <p:cNvSpPr>
            <a:spLocks noGrp="1"/>
          </p:cNvSpPr>
          <p:nvPr>
            <p:ph idx="1"/>
          </p:nvPr>
        </p:nvSpPr>
        <p:spPr>
          <a:xfrm>
            <a:off x="838200" y="1825625"/>
            <a:ext cx="6348663" cy="4351338"/>
          </a:xfrm>
        </p:spPr>
        <p:txBody>
          <a:bodyPr>
            <a:normAutofit fontScale="92500" lnSpcReduction="20000"/>
          </a:bodyPr>
          <a:lstStyle/>
          <a:p>
            <a:r>
              <a:rPr lang="en-US" dirty="0"/>
              <a:t>Configurations</a:t>
            </a:r>
          </a:p>
          <a:p>
            <a:pPr lvl="1"/>
            <a:r>
              <a:rPr lang="en-US" b="1" dirty="0">
                <a:solidFill>
                  <a:srgbClr val="FF0000"/>
                </a:solidFill>
              </a:rPr>
              <a:t>Active/passive with hot standby </a:t>
            </a:r>
            <a:r>
              <a:rPr lang="en-US" b="1" i="1" dirty="0">
                <a:solidFill>
                  <a:srgbClr val="FF0000"/>
                </a:solidFill>
              </a:rPr>
              <a:t>(rec)</a:t>
            </a:r>
          </a:p>
          <a:p>
            <a:pPr lvl="1"/>
            <a:r>
              <a:rPr lang="en-US" dirty="0"/>
              <a:t>Active/passive with cold standby</a:t>
            </a:r>
          </a:p>
          <a:p>
            <a:pPr lvl="1"/>
            <a:r>
              <a:rPr lang="en-US" dirty="0"/>
              <a:t>Active/active</a:t>
            </a:r>
          </a:p>
          <a:p>
            <a:r>
              <a:rPr lang="en-US" dirty="0"/>
              <a:t>Use Regional Pairing</a:t>
            </a:r>
          </a:p>
          <a:p>
            <a:pPr lvl="1"/>
            <a:r>
              <a:rPr lang="en-US" dirty="0"/>
              <a:t>In broad outage, one region from</a:t>
            </a:r>
            <a:br>
              <a:rPr lang="en-US" dirty="0"/>
            </a:br>
            <a:r>
              <a:rPr lang="en-US" dirty="0"/>
              <a:t>pair is prioritized</a:t>
            </a:r>
          </a:p>
          <a:p>
            <a:pPr lvl="1"/>
            <a:r>
              <a:rPr lang="en-US" dirty="0"/>
              <a:t>Data residency issues mitigated</a:t>
            </a:r>
          </a:p>
          <a:p>
            <a:r>
              <a:rPr lang="en-US" dirty="0"/>
              <a:t>Traffic Manager </a:t>
            </a:r>
          </a:p>
          <a:p>
            <a:pPr lvl="1"/>
            <a:r>
              <a:rPr lang="en-US" dirty="0"/>
              <a:t>routing = priority, </a:t>
            </a:r>
          </a:p>
          <a:p>
            <a:pPr lvl="1"/>
            <a:r>
              <a:rPr lang="en-US" dirty="0"/>
              <a:t>health probe = write a custom service that reports accurately</a:t>
            </a:r>
          </a:p>
          <a:p>
            <a:r>
              <a:rPr lang="en-US" dirty="0"/>
              <a:t>Read Reference Architecture </a:t>
            </a:r>
            <a:r>
              <a:rPr lang="en-US" dirty="0">
                <a:hlinkClick r:id="rId4"/>
              </a:rPr>
              <a:t>Here</a:t>
            </a:r>
            <a:r>
              <a:rPr lang="en-US" dirty="0"/>
              <a:t>.</a:t>
            </a:r>
          </a:p>
          <a:p>
            <a:endParaRPr lang="en-US" dirty="0"/>
          </a:p>
        </p:txBody>
      </p:sp>
      <p:sp>
        <p:nvSpPr>
          <p:cNvPr id="4" name="TextBox 3"/>
          <p:cNvSpPr txBox="1"/>
          <p:nvPr/>
        </p:nvSpPr>
        <p:spPr>
          <a:xfrm>
            <a:off x="240632" y="6270177"/>
            <a:ext cx="12143874" cy="369332"/>
          </a:xfrm>
          <a:prstGeom prst="rect">
            <a:avLst/>
          </a:prstGeom>
          <a:noFill/>
        </p:spPr>
        <p:txBody>
          <a:bodyPr wrap="square" rtlCol="0">
            <a:spAutoFit/>
          </a:bodyPr>
          <a:lstStyle/>
          <a:p>
            <a:r>
              <a:rPr lang="en-US" dirty="0">
                <a:hlinkClick r:id="rId4"/>
              </a:rPr>
              <a:t>https://docs.microsoft.com/en-us/azure/architecture/reference-architectures/virtual-machines-linux/multi-region-application</a:t>
            </a:r>
            <a:r>
              <a:rPr lang="en-US" dirty="0"/>
              <a:t> </a:t>
            </a:r>
          </a:p>
        </p:txBody>
      </p:sp>
    </p:spTree>
    <p:extLst>
      <p:ext uri="{BB962C8B-B14F-4D97-AF65-F5344CB8AC3E}">
        <p14:creationId xmlns:p14="http://schemas.microsoft.com/office/powerpoint/2010/main" val="4193400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VMs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098435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Availability</a:t>
            </a:r>
          </a:p>
        </p:txBody>
      </p:sp>
      <p:sp>
        <p:nvSpPr>
          <p:cNvPr id="3" name="Content Placeholder 2"/>
          <p:cNvSpPr>
            <a:spLocks noGrp="1"/>
          </p:cNvSpPr>
          <p:nvPr>
            <p:ph idx="1"/>
          </p:nvPr>
        </p:nvSpPr>
        <p:spPr/>
        <p:txBody>
          <a:bodyPr>
            <a:normAutofit fontScale="85000" lnSpcReduction="20000"/>
          </a:bodyPr>
          <a:lstStyle/>
          <a:p>
            <a:r>
              <a:rPr lang="en-US" dirty="0"/>
              <a:t>Availability within a region vs. Regional Availability</a:t>
            </a:r>
          </a:p>
          <a:p>
            <a:r>
              <a:rPr lang="en-US" dirty="0"/>
              <a:t>Azure Storage makes 3 copies of data within a region (including VM disks)</a:t>
            </a:r>
          </a:p>
          <a:p>
            <a:r>
              <a:rPr lang="en-US" dirty="0"/>
              <a:t>Use Availability Sets</a:t>
            </a:r>
          </a:p>
          <a:p>
            <a:r>
              <a:rPr lang="en-US" dirty="0"/>
              <a:t>Design loosely coupled service with asynchronous communication. Use Azure Storage queues or Azure </a:t>
            </a:r>
            <a:r>
              <a:rPr lang="en-US" dirty="0" err="1"/>
              <a:t>Sevice</a:t>
            </a:r>
            <a:r>
              <a:rPr lang="en-US" dirty="0"/>
              <a:t> Bus for queue-centric workflow.</a:t>
            </a:r>
          </a:p>
          <a:p>
            <a:r>
              <a:rPr lang="en-US" dirty="0"/>
              <a:t>Fault Detection and Retry Logic within your application</a:t>
            </a:r>
          </a:p>
          <a:p>
            <a:r>
              <a:rPr lang="en-US" dirty="0"/>
              <a:t>Circuit Breaker Pattern</a:t>
            </a:r>
          </a:p>
          <a:p>
            <a:r>
              <a:rPr lang="en-US" dirty="0"/>
              <a:t>Immutable Infrastructure, Infrastructure as Code</a:t>
            </a:r>
          </a:p>
          <a:p>
            <a:r>
              <a:rPr lang="en-US" dirty="0">
                <a:hlinkClick r:id="rId3"/>
              </a:rPr>
              <a:t>https://docs.microsoft.com/en-us/azure/architecture/resiliency/high-availability-azure-applications</a:t>
            </a:r>
            <a:endParaRPr lang="en-US" dirty="0"/>
          </a:p>
          <a:p>
            <a:r>
              <a:rPr lang="en-US" dirty="0">
                <a:hlinkClick r:id="rId4"/>
              </a:rPr>
              <a:t>https://docs.microsoft.com/en-us/azure/architecture/resiliency/index#designing-for-resiliency</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7730079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VMs</a:t>
            </a:r>
          </a:p>
        </p:txBody>
      </p:sp>
      <p:sp>
        <p:nvSpPr>
          <p:cNvPr id="3" name="Content Placeholder 2"/>
          <p:cNvSpPr>
            <a:spLocks noGrp="1"/>
          </p:cNvSpPr>
          <p:nvPr>
            <p:ph idx="1"/>
          </p:nvPr>
        </p:nvSpPr>
        <p:spPr>
          <a:xfrm>
            <a:off x="627529" y="1690688"/>
            <a:ext cx="10726271" cy="4486275"/>
          </a:xfrm>
        </p:spPr>
        <p:txBody>
          <a:bodyPr numCol="2">
            <a:normAutofit fontScale="85000" lnSpcReduction="20000"/>
          </a:bodyPr>
          <a:lstStyle/>
          <a:p>
            <a:r>
              <a:rPr lang="en-US" dirty="0"/>
              <a:t>What is a VM?</a:t>
            </a:r>
          </a:p>
          <a:p>
            <a:pPr lvl="1"/>
            <a:r>
              <a:rPr lang="en-US" b="1" dirty="0">
                <a:solidFill>
                  <a:schemeClr val="tx1">
                    <a:lumMod val="95000"/>
                    <a:lumOff val="5000"/>
                  </a:schemeClr>
                </a:solidFill>
              </a:rPr>
              <a:t>Cores (CPUs)</a:t>
            </a:r>
          </a:p>
          <a:p>
            <a:pPr lvl="1"/>
            <a:r>
              <a:rPr lang="en-US" b="1" dirty="0">
                <a:solidFill>
                  <a:schemeClr val="tx1">
                    <a:lumMod val="95000"/>
                    <a:lumOff val="5000"/>
                  </a:schemeClr>
                </a:solidFill>
              </a:rPr>
              <a:t>RAM</a:t>
            </a:r>
          </a:p>
          <a:p>
            <a:pPr lvl="1"/>
            <a:r>
              <a:rPr lang="en-US" b="1" dirty="0">
                <a:solidFill>
                  <a:schemeClr val="tx1">
                    <a:lumMod val="95000"/>
                    <a:lumOff val="5000"/>
                  </a:schemeClr>
                </a:solidFill>
              </a:rPr>
              <a:t>Temp Disk</a:t>
            </a:r>
          </a:p>
          <a:p>
            <a:pPr lvl="1"/>
            <a:r>
              <a:rPr lang="en-US" dirty="0"/>
              <a:t>Disks</a:t>
            </a:r>
          </a:p>
          <a:p>
            <a:pPr lvl="1"/>
            <a:r>
              <a:rPr lang="en-US" dirty="0"/>
              <a:t>Network  Interface Cards</a:t>
            </a:r>
          </a:p>
          <a:p>
            <a:r>
              <a:rPr lang="en-US" b="1" dirty="0">
                <a:solidFill>
                  <a:schemeClr val="tx1">
                    <a:lumMod val="95000"/>
                    <a:lumOff val="5000"/>
                  </a:schemeClr>
                </a:solidFill>
              </a:rPr>
              <a:t>Pricing is charged by the hour.</a:t>
            </a:r>
          </a:p>
          <a:p>
            <a:pPr lvl="1"/>
            <a:r>
              <a:rPr lang="en-US" dirty="0"/>
              <a:t>Partial hours are charged by the minute.</a:t>
            </a:r>
          </a:p>
          <a:p>
            <a:pPr lvl="1"/>
            <a:r>
              <a:rPr lang="en-US" dirty="0"/>
              <a:t>Storage is priced and charged separately.</a:t>
            </a:r>
          </a:p>
          <a:p>
            <a:pPr lvl="1"/>
            <a:endParaRPr lang="en-US" dirty="0"/>
          </a:p>
          <a:p>
            <a:r>
              <a:rPr lang="en-US" dirty="0"/>
              <a:t>Limits</a:t>
            </a:r>
          </a:p>
          <a:p>
            <a:pPr lvl="2"/>
            <a:r>
              <a:rPr lang="en-US" sz="2500" dirty="0"/>
              <a:t>Learn about default and Maximum Limits. Eg.20 cores per region. 10,000 Max.</a:t>
            </a:r>
          </a:p>
          <a:p>
            <a:pPr lvl="1"/>
            <a:endParaRPr lang="en-US" dirty="0"/>
          </a:p>
          <a:p>
            <a:pPr lvl="1"/>
            <a:endParaRPr lang="en-US" dirty="0"/>
          </a:p>
          <a:p>
            <a:pPr lvl="1"/>
            <a:endParaRPr lang="en-US" dirty="0"/>
          </a:p>
          <a:p>
            <a:pPr lvl="1"/>
            <a:r>
              <a:rPr lang="en-US" dirty="0"/>
              <a:t>Windows/Linux</a:t>
            </a:r>
          </a:p>
          <a:p>
            <a:pPr lvl="1"/>
            <a:r>
              <a:rPr lang="en-US" dirty="0"/>
              <a:t>Containers</a:t>
            </a:r>
          </a:p>
          <a:p>
            <a:pPr lvl="1"/>
            <a:r>
              <a:rPr lang="en-US" dirty="0"/>
              <a:t>Encryption</a:t>
            </a:r>
          </a:p>
          <a:p>
            <a:pPr lvl="1"/>
            <a:r>
              <a:rPr lang="en-US" dirty="0"/>
              <a:t>Memory, CPU, Disk, Network intensive?</a:t>
            </a:r>
          </a:p>
          <a:p>
            <a:pPr lvl="2"/>
            <a:r>
              <a:rPr lang="en-US" dirty="0"/>
              <a:t>How many cores</a:t>
            </a:r>
          </a:p>
          <a:p>
            <a:pPr lvl="2"/>
            <a:r>
              <a:rPr lang="en-US" dirty="0"/>
              <a:t>How much disk space</a:t>
            </a:r>
          </a:p>
          <a:p>
            <a:pPr lvl="2"/>
            <a:r>
              <a:rPr lang="en-US" dirty="0"/>
              <a:t>SSDs required</a:t>
            </a:r>
          </a:p>
          <a:p>
            <a:pPr lvl="2"/>
            <a:r>
              <a:rPr lang="en-US" dirty="0"/>
              <a:t>IOPS required</a:t>
            </a:r>
          </a:p>
          <a:p>
            <a:pPr lvl="2"/>
            <a:r>
              <a:rPr lang="en-US" dirty="0"/>
              <a:t>How many NICs</a:t>
            </a:r>
          </a:p>
          <a:p>
            <a:pPr lvl="2"/>
            <a:r>
              <a:rPr lang="en-US" dirty="0"/>
              <a:t>Networking Speed</a:t>
            </a:r>
          </a:p>
          <a:p>
            <a:pPr marL="457200" lvl="1" indent="0">
              <a:buNone/>
            </a:pPr>
            <a:endParaRPr lang="en-US" dirty="0"/>
          </a:p>
          <a:p>
            <a:pPr lvl="1"/>
            <a:endParaRPr lang="en-US" dirty="0"/>
          </a:p>
          <a:p>
            <a:pPr lvl="1"/>
            <a:endParaRPr lang="en-US" dirty="0"/>
          </a:p>
          <a:p>
            <a:endParaRPr lang="en-US" dirty="0"/>
          </a:p>
        </p:txBody>
      </p:sp>
      <p:cxnSp>
        <p:nvCxnSpPr>
          <p:cNvPr id="5" name="Straight Arrow Connector 4"/>
          <p:cNvCxnSpPr/>
          <p:nvPr/>
        </p:nvCxnSpPr>
        <p:spPr>
          <a:xfrm flipH="1">
            <a:off x="2732567" y="1690688"/>
            <a:ext cx="1212115" cy="683702"/>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944681" y="1297172"/>
            <a:ext cx="2011326" cy="1077218"/>
          </a:xfrm>
          <a:prstGeom prst="rect">
            <a:avLst/>
          </a:prstGeom>
          <a:noFill/>
        </p:spPr>
        <p:txBody>
          <a:bodyPr wrap="square" rtlCol="0">
            <a:spAutoFit/>
          </a:bodyPr>
          <a:lstStyle/>
          <a:p>
            <a:r>
              <a:rPr lang="en-US" sz="1600" dirty="0">
                <a:solidFill>
                  <a:schemeClr val="accent5">
                    <a:lumMod val="75000"/>
                  </a:schemeClr>
                </a:solidFill>
              </a:rPr>
              <a:t>When you pay for a VM, this is what you are paying for: Cores, RAM, Temp Disk</a:t>
            </a:r>
          </a:p>
        </p:txBody>
      </p:sp>
    </p:spTree>
    <p:extLst>
      <p:ext uri="{BB962C8B-B14F-4D97-AF65-F5344CB8AC3E}">
        <p14:creationId xmlns:p14="http://schemas.microsoft.com/office/powerpoint/2010/main" val="347394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fade">
                                      <p:cBhvr>
                                        <p:cTn id="38" dur="500"/>
                                        <p:tgtEl>
                                          <p:spTgt spid="3">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
                                            <p:txEl>
                                              <p:pRg st="15" end="15"/>
                                            </p:txEl>
                                          </p:spTgt>
                                        </p:tgtEl>
                                        <p:attrNameLst>
                                          <p:attrName>style.visibility</p:attrName>
                                        </p:attrNameLst>
                                      </p:cBhvr>
                                      <p:to>
                                        <p:strVal val="visible"/>
                                      </p:to>
                                    </p:set>
                                    <p:animEffect transition="in" filter="fade">
                                      <p:cBhvr>
                                        <p:cTn id="51" dur="500"/>
                                        <p:tgtEl>
                                          <p:spTgt spid="3">
                                            <p:txEl>
                                              <p:pRg st="15" end="15"/>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3">
                                            <p:txEl>
                                              <p:pRg st="16" end="16"/>
                                            </p:txEl>
                                          </p:spTgt>
                                        </p:tgtEl>
                                        <p:attrNameLst>
                                          <p:attrName>style.visibility</p:attrName>
                                        </p:attrNameLst>
                                      </p:cBhvr>
                                      <p:to>
                                        <p:strVal val="visible"/>
                                      </p:to>
                                    </p:set>
                                    <p:animEffect transition="in" filter="fade">
                                      <p:cBhvr>
                                        <p:cTn id="54" dur="500"/>
                                        <p:tgtEl>
                                          <p:spTgt spid="3">
                                            <p:txEl>
                                              <p:pRg st="16" end="16"/>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3">
                                            <p:txEl>
                                              <p:pRg st="17" end="17"/>
                                            </p:txEl>
                                          </p:spTgt>
                                        </p:tgtEl>
                                        <p:attrNameLst>
                                          <p:attrName>style.visibility</p:attrName>
                                        </p:attrNameLst>
                                      </p:cBhvr>
                                      <p:to>
                                        <p:strVal val="visible"/>
                                      </p:to>
                                    </p:set>
                                    <p:animEffect transition="in" filter="fade">
                                      <p:cBhvr>
                                        <p:cTn id="57" dur="500"/>
                                        <p:tgtEl>
                                          <p:spTgt spid="3">
                                            <p:txEl>
                                              <p:pRg st="17" end="17"/>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3">
                                            <p:txEl>
                                              <p:pRg st="18" end="18"/>
                                            </p:txEl>
                                          </p:spTgt>
                                        </p:tgtEl>
                                        <p:attrNameLst>
                                          <p:attrName>style.visibility</p:attrName>
                                        </p:attrNameLst>
                                      </p:cBhvr>
                                      <p:to>
                                        <p:strVal val="visible"/>
                                      </p:to>
                                    </p:set>
                                    <p:animEffect transition="in" filter="fade">
                                      <p:cBhvr>
                                        <p:cTn id="60" dur="500"/>
                                        <p:tgtEl>
                                          <p:spTgt spid="3">
                                            <p:txEl>
                                              <p:pRg st="18" end="18"/>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3">
                                            <p:txEl>
                                              <p:pRg st="19" end="19"/>
                                            </p:txEl>
                                          </p:spTgt>
                                        </p:tgtEl>
                                        <p:attrNameLst>
                                          <p:attrName>style.visibility</p:attrName>
                                        </p:attrNameLst>
                                      </p:cBhvr>
                                      <p:to>
                                        <p:strVal val="visible"/>
                                      </p:to>
                                    </p:set>
                                    <p:animEffect transition="in" filter="fade">
                                      <p:cBhvr>
                                        <p:cTn id="63" dur="500"/>
                                        <p:tgtEl>
                                          <p:spTgt spid="3">
                                            <p:txEl>
                                              <p:pRg st="19" end="19"/>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3">
                                            <p:txEl>
                                              <p:pRg st="20" end="20"/>
                                            </p:txEl>
                                          </p:spTgt>
                                        </p:tgtEl>
                                        <p:attrNameLst>
                                          <p:attrName>style.visibility</p:attrName>
                                        </p:attrNameLst>
                                      </p:cBhvr>
                                      <p:to>
                                        <p:strVal val="visible"/>
                                      </p:to>
                                    </p:set>
                                    <p:animEffect transition="in" filter="fade">
                                      <p:cBhvr>
                                        <p:cTn id="66" dur="500"/>
                                        <p:tgtEl>
                                          <p:spTgt spid="3">
                                            <p:txEl>
                                              <p:pRg st="20" end="20"/>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3">
                                            <p:txEl>
                                              <p:pRg st="21" end="21"/>
                                            </p:txEl>
                                          </p:spTgt>
                                        </p:tgtEl>
                                        <p:attrNameLst>
                                          <p:attrName>style.visibility</p:attrName>
                                        </p:attrNameLst>
                                      </p:cBhvr>
                                      <p:to>
                                        <p:strVal val="visible"/>
                                      </p:to>
                                    </p:set>
                                    <p:animEffect transition="in" filter="fade">
                                      <p:cBhvr>
                                        <p:cTn id="69" dur="500"/>
                                        <p:tgtEl>
                                          <p:spTgt spid="3">
                                            <p:txEl>
                                              <p:pRg st="21" end="21"/>
                                            </p:txEl>
                                          </p:spTgt>
                                        </p:tgtEl>
                                      </p:cBhvr>
                                    </p:animEffect>
                                  </p:childTnLst>
                                </p:cTn>
                              </p:par>
                              <p:par>
                                <p:cTn id="70" presetID="10" presetClass="entr" presetSubtype="0" fill="hold" nodeType="withEffect">
                                  <p:stCondLst>
                                    <p:cond delay="0"/>
                                  </p:stCondLst>
                                  <p:childTnLst>
                                    <p:set>
                                      <p:cBhvr>
                                        <p:cTn id="71" dur="1" fill="hold">
                                          <p:stCondLst>
                                            <p:cond delay="0"/>
                                          </p:stCondLst>
                                        </p:cTn>
                                        <p:tgtEl>
                                          <p:spTgt spid="3">
                                            <p:txEl>
                                              <p:pRg st="22" end="22"/>
                                            </p:txEl>
                                          </p:spTgt>
                                        </p:tgtEl>
                                        <p:attrNameLst>
                                          <p:attrName>style.visibility</p:attrName>
                                        </p:attrNameLst>
                                      </p:cBhvr>
                                      <p:to>
                                        <p:strVal val="visible"/>
                                      </p:to>
                                    </p:set>
                                    <p:animEffect transition="in" filter="fade">
                                      <p:cBhvr>
                                        <p:cTn id="72" dur="500"/>
                                        <p:tgtEl>
                                          <p:spTgt spid="3">
                                            <p:txEl>
                                              <p:pRg st="22" end="22"/>
                                            </p:txEl>
                                          </p:spTgt>
                                        </p:tgtEl>
                                      </p:cBhvr>
                                    </p:animEffect>
                                  </p:childTnLst>
                                </p:cTn>
                              </p:par>
                              <p:par>
                                <p:cTn id="73" presetID="10" presetClass="entr" presetSubtype="0" fill="hold" nodeType="withEffect">
                                  <p:stCondLst>
                                    <p:cond delay="0"/>
                                  </p:stCondLst>
                                  <p:childTnLst>
                                    <p:set>
                                      <p:cBhvr>
                                        <p:cTn id="74" dur="1" fill="hold">
                                          <p:stCondLst>
                                            <p:cond delay="0"/>
                                          </p:stCondLst>
                                        </p:cTn>
                                        <p:tgtEl>
                                          <p:spTgt spid="3">
                                            <p:txEl>
                                              <p:pRg st="23" end="23"/>
                                            </p:txEl>
                                          </p:spTgt>
                                        </p:tgtEl>
                                        <p:attrNameLst>
                                          <p:attrName>style.visibility</p:attrName>
                                        </p:attrNameLst>
                                      </p:cBhvr>
                                      <p:to>
                                        <p:strVal val="visible"/>
                                      </p:to>
                                    </p:set>
                                    <p:animEffect transition="in" filter="fade">
                                      <p:cBhvr>
                                        <p:cTn id="75" dur="500"/>
                                        <p:tgtEl>
                                          <p:spTgt spid="3">
                                            <p:txEl>
                                              <p:pRg st="23" end="23"/>
                                            </p:txEl>
                                          </p:spTgt>
                                        </p:tgtEl>
                                      </p:cBhvr>
                                    </p:animEffect>
                                  </p:childTnLst>
                                </p:cTn>
                              </p:par>
                              <p:par>
                                <p:cTn id="76" presetID="10" presetClass="entr" presetSubtype="0" fill="hold" nodeType="withEffect">
                                  <p:stCondLst>
                                    <p:cond delay="0"/>
                                  </p:stCondLst>
                                  <p:childTnLst>
                                    <p:set>
                                      <p:cBhvr>
                                        <p:cTn id="77" dur="1" fill="hold">
                                          <p:stCondLst>
                                            <p:cond delay="0"/>
                                          </p:stCondLst>
                                        </p:cTn>
                                        <p:tgtEl>
                                          <p:spTgt spid="3">
                                            <p:txEl>
                                              <p:pRg st="24" end="24"/>
                                            </p:txEl>
                                          </p:spTgt>
                                        </p:tgtEl>
                                        <p:attrNameLst>
                                          <p:attrName>style.visibility</p:attrName>
                                        </p:attrNameLst>
                                      </p:cBhvr>
                                      <p:to>
                                        <p:strVal val="visible"/>
                                      </p:to>
                                    </p:set>
                                    <p:animEffect transition="in" filter="fade">
                                      <p:cBhvr>
                                        <p:cTn id="78" dur="500"/>
                                        <p:tgtEl>
                                          <p:spTgt spid="3">
                                            <p:txEl>
                                              <p:pRg st="24" end="2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4" name="Picture 6" descr="Image result for site:Microsoft.com cloud shared responsibility 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6538" y="1825625"/>
            <a:ext cx="7738110" cy="342916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VMs or </a:t>
            </a:r>
            <a:r>
              <a:rPr lang="en-US" dirty="0" err="1"/>
              <a:t>Paas</a:t>
            </a:r>
            <a:r>
              <a:rPr lang="en-US" dirty="0"/>
              <a:t>? – What is the workload</a:t>
            </a:r>
          </a:p>
        </p:txBody>
      </p:sp>
      <p:sp>
        <p:nvSpPr>
          <p:cNvPr id="4" name="Content Placeholder 3"/>
          <p:cNvSpPr>
            <a:spLocks noGrp="1"/>
          </p:cNvSpPr>
          <p:nvPr>
            <p:ph idx="1"/>
          </p:nvPr>
        </p:nvSpPr>
        <p:spPr>
          <a:xfrm>
            <a:off x="838200" y="1825625"/>
            <a:ext cx="3755065" cy="4351338"/>
          </a:xfrm>
        </p:spPr>
        <p:txBody>
          <a:bodyPr>
            <a:normAutofit lnSpcReduction="10000"/>
          </a:bodyPr>
          <a:lstStyle/>
          <a:p>
            <a:r>
              <a:rPr lang="en-US" dirty="0"/>
              <a:t>Use VMs</a:t>
            </a:r>
          </a:p>
          <a:p>
            <a:pPr lvl="1"/>
            <a:r>
              <a:rPr lang="en-US" dirty="0"/>
              <a:t>Lift &amp; Shift</a:t>
            </a:r>
          </a:p>
          <a:p>
            <a:pPr lvl="1"/>
            <a:r>
              <a:rPr lang="en-US" dirty="0"/>
              <a:t>Existing Deployment Model</a:t>
            </a:r>
          </a:p>
          <a:p>
            <a:pPr lvl="1"/>
            <a:r>
              <a:rPr lang="en-US" dirty="0"/>
              <a:t>OS customization required</a:t>
            </a:r>
          </a:p>
          <a:p>
            <a:pPr lvl="1"/>
            <a:r>
              <a:rPr lang="en-US" dirty="0"/>
              <a:t>Installed Dependencies required</a:t>
            </a:r>
          </a:p>
          <a:p>
            <a:pPr lvl="1"/>
            <a:r>
              <a:rPr lang="en-US" dirty="0"/>
              <a:t>Hardcoded lookups (Folders, drive letters, </a:t>
            </a:r>
            <a:r>
              <a:rPr lang="en-US" dirty="0" err="1"/>
              <a:t>etc</a:t>
            </a:r>
            <a:r>
              <a:rPr lang="en-US" dirty="0"/>
              <a:t>)</a:t>
            </a:r>
          </a:p>
          <a:p>
            <a:pPr lvl="1"/>
            <a:r>
              <a:rPr lang="en-US" dirty="0"/>
              <a:t>Portability</a:t>
            </a:r>
          </a:p>
          <a:p>
            <a:pPr lvl="1"/>
            <a:endParaRPr lang="en-US" dirty="0"/>
          </a:p>
        </p:txBody>
      </p:sp>
      <p:sp>
        <p:nvSpPr>
          <p:cNvPr id="6" name="Circle: Hollow 5"/>
          <p:cNvSpPr/>
          <p:nvPr/>
        </p:nvSpPr>
        <p:spPr>
          <a:xfrm>
            <a:off x="6484226" y="2810062"/>
            <a:ext cx="1564622" cy="1453593"/>
          </a:xfrm>
          <a:prstGeom prst="donut">
            <a:avLst>
              <a:gd name="adj" fmla="val 4018"/>
            </a:avLst>
          </a:prstGeom>
          <a:solidFill>
            <a:srgbClr val="C00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89908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VMs – Supported Operating Systems</a:t>
            </a:r>
          </a:p>
        </p:txBody>
      </p:sp>
      <p:sp>
        <p:nvSpPr>
          <p:cNvPr id="3" name="Content Placeholder 2"/>
          <p:cNvSpPr>
            <a:spLocks noGrp="1"/>
          </p:cNvSpPr>
          <p:nvPr>
            <p:ph idx="1"/>
          </p:nvPr>
        </p:nvSpPr>
        <p:spPr/>
        <p:txBody>
          <a:bodyPr>
            <a:normAutofit fontScale="92500" lnSpcReduction="10000"/>
          </a:bodyPr>
          <a:lstStyle/>
          <a:p>
            <a:r>
              <a:rPr lang="en-US" dirty="0"/>
              <a:t>Linux</a:t>
            </a:r>
          </a:p>
          <a:p>
            <a:pPr lvl="1"/>
            <a:r>
              <a:rPr lang="en-US" dirty="0"/>
              <a:t>CentOS</a:t>
            </a:r>
          </a:p>
          <a:p>
            <a:pPr lvl="1"/>
            <a:r>
              <a:rPr lang="en-US" dirty="0"/>
              <a:t>CoreOS</a:t>
            </a:r>
          </a:p>
          <a:p>
            <a:pPr lvl="1"/>
            <a:r>
              <a:rPr lang="en-US" dirty="0"/>
              <a:t>Debian</a:t>
            </a:r>
          </a:p>
          <a:p>
            <a:pPr lvl="1"/>
            <a:r>
              <a:rPr lang="en-US" dirty="0"/>
              <a:t>Oracle</a:t>
            </a:r>
          </a:p>
          <a:p>
            <a:pPr lvl="1"/>
            <a:r>
              <a:rPr lang="en-US" dirty="0"/>
              <a:t>Red Hat</a:t>
            </a:r>
          </a:p>
          <a:p>
            <a:pPr lvl="1"/>
            <a:r>
              <a:rPr lang="en-US" dirty="0"/>
              <a:t>SUSE</a:t>
            </a:r>
          </a:p>
          <a:p>
            <a:pPr lvl="1"/>
            <a:r>
              <a:rPr lang="en-US" dirty="0" err="1"/>
              <a:t>openSUSE</a:t>
            </a:r>
            <a:endParaRPr lang="en-US" dirty="0"/>
          </a:p>
          <a:p>
            <a:pPr lvl="1"/>
            <a:r>
              <a:rPr lang="en-US" dirty="0"/>
              <a:t>Ubuntu</a:t>
            </a:r>
          </a:p>
          <a:p>
            <a:r>
              <a:rPr lang="en-US" dirty="0"/>
              <a:t>Windows Server</a:t>
            </a:r>
          </a:p>
          <a:p>
            <a:pPr lvl="1"/>
            <a:r>
              <a:rPr lang="en-US" dirty="0"/>
              <a:t>Windows 2003* </a:t>
            </a:r>
            <a:br>
              <a:rPr lang="en-US" dirty="0"/>
            </a:br>
            <a:r>
              <a:rPr lang="en-US" sz="1200" dirty="0">
                <a:hlinkClick r:id="rId3"/>
              </a:rPr>
              <a:t>https://support.microsoft.com/en-us/help/3206074</a:t>
            </a:r>
            <a:endParaRPr lang="en-US" dirty="0"/>
          </a:p>
          <a:p>
            <a:pPr lvl="1"/>
            <a:r>
              <a:rPr lang="en-US" b="1" dirty="0">
                <a:solidFill>
                  <a:schemeClr val="tx1">
                    <a:lumMod val="95000"/>
                    <a:lumOff val="5000"/>
                  </a:schemeClr>
                </a:solidFill>
              </a:rPr>
              <a:t>Windows 2008R2+</a:t>
            </a:r>
          </a:p>
          <a:p>
            <a:pPr lvl="1"/>
            <a:endParaRPr lang="en-US" dirty="0"/>
          </a:p>
          <a:p>
            <a:endParaRPr lang="en-US" dirty="0"/>
          </a:p>
          <a:p>
            <a:endParaRPr lang="en-US"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050433766"/>
              </p:ext>
            </p:extLst>
          </p:nvPr>
        </p:nvGraphicFramePr>
        <p:xfrm>
          <a:off x="4780206" y="2166620"/>
          <a:ext cx="7129788" cy="4577875"/>
        </p:xfrm>
        <a:graphic>
          <a:graphicData uri="http://schemas.openxmlformats.org/drawingml/2006/table">
            <a:tbl>
              <a:tblPr/>
              <a:tblGrid>
                <a:gridCol w="1297923">
                  <a:extLst>
                    <a:ext uri="{9D8B030D-6E8A-4147-A177-3AD203B41FA5}">
                      <a16:colId xmlns:a16="http://schemas.microsoft.com/office/drawing/2014/main" val="3354980451"/>
                    </a:ext>
                  </a:extLst>
                </a:gridCol>
                <a:gridCol w="1646688">
                  <a:extLst>
                    <a:ext uri="{9D8B030D-6E8A-4147-A177-3AD203B41FA5}">
                      <a16:colId xmlns:a16="http://schemas.microsoft.com/office/drawing/2014/main" val="22402737"/>
                    </a:ext>
                  </a:extLst>
                </a:gridCol>
                <a:gridCol w="1319200">
                  <a:extLst>
                    <a:ext uri="{9D8B030D-6E8A-4147-A177-3AD203B41FA5}">
                      <a16:colId xmlns:a16="http://schemas.microsoft.com/office/drawing/2014/main" val="1334607271"/>
                    </a:ext>
                  </a:extLst>
                </a:gridCol>
                <a:gridCol w="2865977">
                  <a:extLst>
                    <a:ext uri="{9D8B030D-6E8A-4147-A177-3AD203B41FA5}">
                      <a16:colId xmlns:a16="http://schemas.microsoft.com/office/drawing/2014/main" val="1855409476"/>
                    </a:ext>
                  </a:extLst>
                </a:gridCol>
              </a:tblGrid>
              <a:tr h="241236">
                <a:tc>
                  <a:txBody>
                    <a:bodyPr/>
                    <a:lstStyle/>
                    <a:p>
                      <a:pPr marL="0" marR="0" fontAlgn="t">
                        <a:spcBef>
                          <a:spcPts val="0"/>
                        </a:spcBef>
                        <a:spcAft>
                          <a:spcPts val="0"/>
                        </a:spcAft>
                      </a:pPr>
                      <a:r>
                        <a:rPr lang="en-US" sz="1100">
                          <a:solidFill>
                            <a:srgbClr val="D5D5D5"/>
                          </a:solidFill>
                          <a:effectLst/>
                          <a:latin typeface="segoe-ui_semibold"/>
                        </a:rPr>
                        <a:t>Distribution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semibold"/>
                        </a:rPr>
                        <a:t>Version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semibold"/>
                        </a:rPr>
                        <a:t>Drivers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semibold"/>
                        </a:rPr>
                        <a:t>Agent</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476834924"/>
                  </a:ext>
                </a:extLst>
              </a:tr>
              <a:tr h="796640">
                <a:tc>
                  <a:txBody>
                    <a:bodyPr/>
                    <a:lstStyle/>
                    <a:p>
                      <a:pPr marL="0" marR="0" fontAlgn="t">
                        <a:spcBef>
                          <a:spcPts val="0"/>
                        </a:spcBef>
                        <a:spcAft>
                          <a:spcPts val="0"/>
                        </a:spcAft>
                      </a:pPr>
                      <a:r>
                        <a:rPr lang="en-US" sz="1100" dirty="0">
                          <a:solidFill>
                            <a:srgbClr val="D5D5D5"/>
                          </a:solidFill>
                          <a:effectLst/>
                          <a:latin typeface="segoe-ui_normal"/>
                        </a:rPr>
                        <a:t>CentOS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CentOS 6.3+, 7.0+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CentOS 6.3: </a:t>
                      </a:r>
                      <a:r>
                        <a:rPr lang="en-US" sz="1100">
                          <a:effectLst/>
                          <a:latin typeface="segoe-ui_normal"/>
                          <a:hlinkClick r:id="rId4"/>
                        </a:rPr>
                        <a:t>LIS download</a:t>
                      </a:r>
                      <a:endParaRPr lang="en-US" sz="1100">
                        <a:effectLst/>
                        <a:latin typeface="segoe-ui_normal"/>
                      </a:endParaRPr>
                    </a:p>
                    <a:p>
                      <a:pPr marL="0" marR="0" fontAlgn="t">
                        <a:spcBef>
                          <a:spcPts val="0"/>
                        </a:spcBef>
                        <a:spcAft>
                          <a:spcPts val="0"/>
                        </a:spcAft>
                      </a:pPr>
                      <a:r>
                        <a:rPr lang="en-US" sz="1100">
                          <a:solidFill>
                            <a:srgbClr val="D5D5D5"/>
                          </a:solidFill>
                          <a:effectLst/>
                          <a:latin typeface="segoe-ui_normal"/>
                        </a:rPr>
                        <a:t>CentOS 6.4+: 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 In </a:t>
                      </a:r>
                      <a:r>
                        <a:rPr lang="en-US" sz="1100">
                          <a:effectLst/>
                          <a:latin typeface="segoe-ui_normal"/>
                          <a:hlinkClick r:id="rId5"/>
                        </a:rPr>
                        <a:t>repo</a:t>
                      </a:r>
                      <a:r>
                        <a:rPr lang="en-US" sz="1100">
                          <a:solidFill>
                            <a:srgbClr val="D5D5D5"/>
                          </a:solidFill>
                          <a:effectLst/>
                          <a:latin typeface="segoe-ui_normal"/>
                        </a:rPr>
                        <a:t> under "WALinuxAgent" </a:t>
                      </a:r>
                      <a:endParaRPr lang="en-US" sz="1100">
                        <a:effectLst/>
                        <a:latin typeface="segoe-ui_normal"/>
                      </a:endParaRP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6"/>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690905278"/>
                  </a:ext>
                </a:extLst>
              </a:tr>
              <a:tr h="241236">
                <a:tc>
                  <a:txBody>
                    <a:bodyPr/>
                    <a:lstStyle/>
                    <a:p>
                      <a:pPr marL="0" marR="0" fontAlgn="t">
                        <a:spcBef>
                          <a:spcPts val="0"/>
                        </a:spcBef>
                        <a:spcAft>
                          <a:spcPts val="0"/>
                        </a:spcAft>
                      </a:pPr>
                      <a:r>
                        <a:rPr lang="en-US" sz="1100">
                          <a:effectLst/>
                          <a:latin typeface="segoe-ui_normal"/>
                          <a:hlinkClick r:id="rId7"/>
                        </a:rPr>
                        <a:t>CoreOS</a:t>
                      </a:r>
                      <a:endParaRPr lang="en-US" sz="1100">
                        <a:effectLst/>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494.4.0+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8"/>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256988583"/>
                  </a:ext>
                </a:extLst>
              </a:tr>
              <a:tr h="426371">
                <a:tc>
                  <a:txBody>
                    <a:bodyPr/>
                    <a:lstStyle/>
                    <a:p>
                      <a:pPr marL="0" marR="0" fontAlgn="t">
                        <a:spcBef>
                          <a:spcPts val="0"/>
                        </a:spcBef>
                        <a:spcAft>
                          <a:spcPts val="0"/>
                        </a:spcAft>
                      </a:pPr>
                      <a:r>
                        <a:rPr lang="en-US" sz="1100">
                          <a:solidFill>
                            <a:srgbClr val="D5D5D5"/>
                          </a:solidFill>
                          <a:effectLst/>
                          <a:latin typeface="segoe-ui_normal"/>
                        </a:rPr>
                        <a:t>Debian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Debian 7.9+, 8.2+</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dirty="0">
                          <a:solidFill>
                            <a:srgbClr val="D5D5D5"/>
                          </a:solidFill>
                          <a:effectLst/>
                          <a:latin typeface="segoe-ui_normal"/>
                        </a:rPr>
                        <a:t>Package: In repo under "</a:t>
                      </a:r>
                      <a:r>
                        <a:rPr lang="en-US" sz="1100" dirty="0" err="1">
                          <a:solidFill>
                            <a:srgbClr val="D5D5D5"/>
                          </a:solidFill>
                          <a:effectLst/>
                          <a:latin typeface="segoe-ui_normal"/>
                        </a:rPr>
                        <a:t>waagent</a:t>
                      </a:r>
                      <a:r>
                        <a:rPr lang="en-US" sz="1100" dirty="0">
                          <a:solidFill>
                            <a:srgbClr val="D5D5D5"/>
                          </a:solidFill>
                          <a:effectLst/>
                          <a:latin typeface="segoe-ui_normal"/>
                        </a:rPr>
                        <a:t>" </a:t>
                      </a:r>
                    </a:p>
                    <a:p>
                      <a:pPr marL="0" marR="0" fontAlgn="t">
                        <a:spcBef>
                          <a:spcPts val="0"/>
                        </a:spcBef>
                        <a:spcAft>
                          <a:spcPts val="0"/>
                        </a:spcAft>
                      </a:pPr>
                      <a:r>
                        <a:rPr lang="en-US" sz="1100" dirty="0">
                          <a:solidFill>
                            <a:srgbClr val="D5D5D5"/>
                          </a:solidFill>
                          <a:effectLst/>
                          <a:latin typeface="segoe-ui_normal"/>
                        </a:rPr>
                        <a:t>Source code: </a:t>
                      </a:r>
                      <a:r>
                        <a:rPr lang="en-US" sz="1100" dirty="0">
                          <a:effectLst/>
                          <a:latin typeface="segoe-ui_normal"/>
                          <a:hlinkClick r:id="rId6"/>
                        </a:rPr>
                        <a:t>GitHub</a:t>
                      </a:r>
                      <a:endParaRPr lang="en-US" sz="1100" dirty="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949175396"/>
                  </a:ext>
                </a:extLst>
              </a:tr>
              <a:tr h="426371">
                <a:tc>
                  <a:txBody>
                    <a:bodyPr/>
                    <a:lstStyle/>
                    <a:p>
                      <a:pPr marL="0" marR="0" fontAlgn="t">
                        <a:spcBef>
                          <a:spcPts val="0"/>
                        </a:spcBef>
                        <a:spcAft>
                          <a:spcPts val="0"/>
                        </a:spcAft>
                      </a:pPr>
                      <a:r>
                        <a:rPr lang="en-US" sz="1100">
                          <a:solidFill>
                            <a:srgbClr val="D5D5D5"/>
                          </a:solidFill>
                          <a:effectLst/>
                          <a:latin typeface="segoe-ui_normal"/>
                        </a:rPr>
                        <a:t>Oracle Linux</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6.4+, 7.0+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 In repo under "WALinuxAgent" </a:t>
                      </a: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9"/>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721527871"/>
                  </a:ext>
                </a:extLst>
              </a:tr>
              <a:tr h="426371">
                <a:tc>
                  <a:txBody>
                    <a:bodyPr/>
                    <a:lstStyle/>
                    <a:p>
                      <a:pPr marL="0" marR="0" fontAlgn="t">
                        <a:spcBef>
                          <a:spcPts val="0"/>
                        </a:spcBef>
                        <a:spcAft>
                          <a:spcPts val="0"/>
                        </a:spcAft>
                      </a:pPr>
                      <a:r>
                        <a:rPr lang="en-US" sz="1100">
                          <a:solidFill>
                            <a:srgbClr val="D5D5D5"/>
                          </a:solidFill>
                          <a:effectLst/>
                          <a:latin typeface="segoe-ui_normal"/>
                        </a:rPr>
                        <a:t>Red Hat Enterprise Linux</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RHEL 6.7+, 7.1+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 In repo under "WALinuxAgent" </a:t>
                      </a: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6"/>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253716526"/>
                  </a:ext>
                </a:extLst>
              </a:tr>
              <a:tr h="981774">
                <a:tc>
                  <a:txBody>
                    <a:bodyPr/>
                    <a:lstStyle/>
                    <a:p>
                      <a:pPr marL="0" marR="0" fontAlgn="t">
                        <a:spcBef>
                          <a:spcPts val="0"/>
                        </a:spcBef>
                        <a:spcAft>
                          <a:spcPts val="0"/>
                        </a:spcAft>
                      </a:pPr>
                      <a:r>
                        <a:rPr lang="en-US" sz="1100">
                          <a:solidFill>
                            <a:srgbClr val="D5D5D5"/>
                          </a:solidFill>
                          <a:effectLst/>
                          <a:latin typeface="segoe-ui_normal"/>
                        </a:rPr>
                        <a:t>SUSE Linux Enterprise</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SLES/SLES for SAP</a:t>
                      </a:r>
                    </a:p>
                    <a:p>
                      <a:pPr marL="0" marR="0" fontAlgn="t">
                        <a:spcBef>
                          <a:spcPts val="0"/>
                        </a:spcBef>
                        <a:spcAft>
                          <a:spcPts val="0"/>
                        </a:spcAft>
                      </a:pPr>
                      <a:r>
                        <a:rPr lang="en-US" sz="1100">
                          <a:solidFill>
                            <a:srgbClr val="D5D5D5"/>
                          </a:solidFill>
                          <a:effectLst/>
                          <a:latin typeface="segoe-ui_normal"/>
                        </a:rPr>
                        <a:t>11 SP4</a:t>
                      </a:r>
                    </a:p>
                    <a:p>
                      <a:pPr marL="0" marR="0" fontAlgn="t">
                        <a:spcBef>
                          <a:spcPts val="0"/>
                        </a:spcBef>
                        <a:spcAft>
                          <a:spcPts val="0"/>
                        </a:spcAft>
                      </a:pPr>
                      <a:r>
                        <a:rPr lang="en-US" sz="1100">
                          <a:solidFill>
                            <a:srgbClr val="D5D5D5"/>
                          </a:solidFill>
                          <a:effectLst/>
                          <a:latin typeface="segoe-ui_normal"/>
                        </a:rPr>
                        <a:t>12 SP1+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a:t>
                      </a:r>
                    </a:p>
                    <a:p>
                      <a:pPr marL="0" marR="0" fontAlgn="t">
                        <a:spcBef>
                          <a:spcPts val="0"/>
                        </a:spcBef>
                        <a:spcAft>
                          <a:spcPts val="0"/>
                        </a:spcAft>
                      </a:pPr>
                      <a:r>
                        <a:rPr lang="en-US" sz="1100">
                          <a:solidFill>
                            <a:srgbClr val="D5D5D5"/>
                          </a:solidFill>
                          <a:effectLst/>
                          <a:latin typeface="segoe-ui_normal"/>
                        </a:rPr>
                        <a:t>for 11 in </a:t>
                      </a:r>
                      <a:r>
                        <a:rPr lang="en-US" sz="1100">
                          <a:effectLst/>
                          <a:latin typeface="segoe-ui_normal"/>
                          <a:hlinkClick r:id="rId10"/>
                        </a:rPr>
                        <a:t>Cloud:Tools</a:t>
                      </a:r>
                      <a:r>
                        <a:rPr lang="en-US" sz="1100">
                          <a:solidFill>
                            <a:srgbClr val="D5D5D5"/>
                          </a:solidFill>
                          <a:effectLst/>
                          <a:latin typeface="segoe-ui_normal"/>
                        </a:rPr>
                        <a:t> repo</a:t>
                      </a:r>
                      <a:endParaRPr lang="en-US" sz="1100">
                        <a:effectLst/>
                        <a:latin typeface="segoe-ui_normal"/>
                      </a:endParaRPr>
                    </a:p>
                    <a:p>
                      <a:pPr marL="0" marR="0" fontAlgn="t">
                        <a:spcBef>
                          <a:spcPts val="0"/>
                        </a:spcBef>
                        <a:spcAft>
                          <a:spcPts val="0"/>
                        </a:spcAft>
                      </a:pPr>
                      <a:r>
                        <a:rPr lang="en-US" sz="1100">
                          <a:solidFill>
                            <a:srgbClr val="D5D5D5"/>
                          </a:solidFill>
                          <a:effectLst/>
                          <a:latin typeface="segoe-ui_normal"/>
                        </a:rPr>
                        <a:t>for 12 included in "Public Cloud" Module under "python-azure-agent"</a:t>
                      </a: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9"/>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953683558"/>
                  </a:ext>
                </a:extLst>
              </a:tr>
              <a:tr h="611505">
                <a:tc>
                  <a:txBody>
                    <a:bodyPr/>
                    <a:lstStyle/>
                    <a:p>
                      <a:pPr marL="0" marR="0" fontAlgn="t">
                        <a:spcBef>
                          <a:spcPts val="0"/>
                        </a:spcBef>
                        <a:spcAft>
                          <a:spcPts val="0"/>
                        </a:spcAft>
                      </a:pPr>
                      <a:r>
                        <a:rPr lang="en-US" sz="1100">
                          <a:solidFill>
                            <a:srgbClr val="D5D5D5"/>
                          </a:solidFill>
                          <a:effectLst/>
                          <a:latin typeface="segoe-ui_normal"/>
                        </a:rPr>
                        <a:t>openSUSE</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openSUSE Leap 42.1+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 In </a:t>
                      </a:r>
                      <a:r>
                        <a:rPr lang="en-US" sz="1100">
                          <a:effectLst/>
                          <a:latin typeface="segoe-ui_normal"/>
                          <a:hlinkClick r:id="rId10"/>
                        </a:rPr>
                        <a:t>Cloud:Tools</a:t>
                      </a:r>
                      <a:r>
                        <a:rPr lang="en-US" sz="1100">
                          <a:solidFill>
                            <a:srgbClr val="D5D5D5"/>
                          </a:solidFill>
                          <a:effectLst/>
                          <a:latin typeface="segoe-ui_normal"/>
                        </a:rPr>
                        <a:t> repo under "python-azure-agent" </a:t>
                      </a:r>
                      <a:endParaRPr lang="en-US" sz="1100">
                        <a:effectLst/>
                        <a:latin typeface="segoe-ui_normal"/>
                      </a:endParaRP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6"/>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720528050"/>
                  </a:ext>
                </a:extLst>
              </a:tr>
              <a:tr h="426371">
                <a:tc>
                  <a:txBody>
                    <a:bodyPr/>
                    <a:lstStyle/>
                    <a:p>
                      <a:pPr marL="0" marR="0" fontAlgn="t">
                        <a:spcBef>
                          <a:spcPts val="0"/>
                        </a:spcBef>
                        <a:spcAft>
                          <a:spcPts val="0"/>
                        </a:spcAft>
                      </a:pPr>
                      <a:r>
                        <a:rPr lang="en-US" sz="1100">
                          <a:solidFill>
                            <a:srgbClr val="D5D5D5"/>
                          </a:solidFill>
                          <a:effectLst/>
                          <a:latin typeface="segoe-ui_normal"/>
                        </a:rPr>
                        <a:t>Ubuntu</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Ubuntu 12.04, 14.04, 16.04, 16.10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dirty="0">
                          <a:solidFill>
                            <a:srgbClr val="D5D5D5"/>
                          </a:solidFill>
                          <a:effectLst/>
                          <a:latin typeface="segoe-ui_normal"/>
                        </a:rPr>
                        <a:t>Package: In repo under "</a:t>
                      </a:r>
                      <a:r>
                        <a:rPr lang="en-US" sz="1100" dirty="0" err="1">
                          <a:solidFill>
                            <a:srgbClr val="D5D5D5"/>
                          </a:solidFill>
                          <a:effectLst/>
                          <a:latin typeface="segoe-ui_normal"/>
                        </a:rPr>
                        <a:t>walinuxagent</a:t>
                      </a:r>
                      <a:r>
                        <a:rPr lang="en-US" sz="1100" dirty="0">
                          <a:solidFill>
                            <a:srgbClr val="D5D5D5"/>
                          </a:solidFill>
                          <a:effectLst/>
                          <a:latin typeface="segoe-ui_normal"/>
                        </a:rPr>
                        <a:t>" </a:t>
                      </a:r>
                    </a:p>
                    <a:p>
                      <a:pPr marL="0" marR="0" fontAlgn="t">
                        <a:spcBef>
                          <a:spcPts val="0"/>
                        </a:spcBef>
                        <a:spcAft>
                          <a:spcPts val="0"/>
                        </a:spcAft>
                      </a:pPr>
                      <a:r>
                        <a:rPr lang="en-US" sz="1100" dirty="0">
                          <a:solidFill>
                            <a:srgbClr val="D5D5D5"/>
                          </a:solidFill>
                          <a:effectLst/>
                          <a:latin typeface="segoe-ui_normal"/>
                        </a:rPr>
                        <a:t>Source code: </a:t>
                      </a:r>
                      <a:r>
                        <a:rPr lang="en-US" sz="1100" dirty="0">
                          <a:effectLst/>
                          <a:latin typeface="segoe-ui_normal"/>
                          <a:hlinkClick r:id="rId6"/>
                        </a:rPr>
                        <a:t>GitHub</a:t>
                      </a:r>
                      <a:endParaRPr lang="en-US" sz="1100" dirty="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597819869"/>
                  </a:ext>
                </a:extLst>
              </a:tr>
            </a:tbl>
          </a:graphicData>
        </a:graphic>
      </p:graphicFrame>
      <p:sp>
        <p:nvSpPr>
          <p:cNvPr id="6" name="Rectangle 5"/>
          <p:cNvSpPr/>
          <p:nvPr/>
        </p:nvSpPr>
        <p:spPr>
          <a:xfrm>
            <a:off x="4780206" y="1570018"/>
            <a:ext cx="8305800" cy="461665"/>
          </a:xfrm>
          <a:prstGeom prst="rect">
            <a:avLst/>
          </a:prstGeom>
        </p:spPr>
        <p:txBody>
          <a:bodyPr wrap="square">
            <a:spAutoFit/>
          </a:bodyPr>
          <a:lstStyle/>
          <a:p>
            <a:r>
              <a:rPr lang="en-US" sz="2400" dirty="0"/>
              <a:t>Linux distributions and versions supported on Azure</a:t>
            </a:r>
            <a:endParaRPr lang="x-none" sz="2400" dirty="0"/>
          </a:p>
        </p:txBody>
      </p:sp>
    </p:spTree>
    <p:extLst>
      <p:ext uri="{BB962C8B-B14F-4D97-AF65-F5344CB8AC3E}">
        <p14:creationId xmlns:p14="http://schemas.microsoft.com/office/powerpoint/2010/main" val="313914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87867" y="0"/>
            <a:ext cx="8100527" cy="754548"/>
          </a:xfrm>
        </p:spPr>
        <p:txBody>
          <a:bodyPr/>
          <a:lstStyle/>
          <a:p>
            <a:r>
              <a:rPr lang="en-US" dirty="0"/>
              <a:t>VM Sizes</a:t>
            </a:r>
          </a:p>
        </p:txBody>
      </p:sp>
      <p:graphicFrame>
        <p:nvGraphicFramePr>
          <p:cNvPr id="4" name="Table 3">
            <a:extLst>
              <a:ext uri="{FF2B5EF4-FFF2-40B4-BE49-F238E27FC236}">
                <a16:creationId xmlns:a16="http://schemas.microsoft.com/office/drawing/2014/main" id="{747EE562-9AD7-487C-BCE7-60F01F833E81}"/>
              </a:ext>
            </a:extLst>
          </p:cNvPr>
          <p:cNvGraphicFramePr>
            <a:graphicFrameLocks noGrp="1"/>
          </p:cNvGraphicFramePr>
          <p:nvPr>
            <p:extLst>
              <p:ext uri="{D42A27DB-BD31-4B8C-83A1-F6EECF244321}">
                <p14:modId xmlns:p14="http://schemas.microsoft.com/office/powerpoint/2010/main" val="2550167698"/>
              </p:ext>
            </p:extLst>
          </p:nvPr>
        </p:nvGraphicFramePr>
        <p:xfrm>
          <a:off x="130629" y="680024"/>
          <a:ext cx="11887200" cy="6177976"/>
        </p:xfrm>
        <a:graphic>
          <a:graphicData uri="http://schemas.openxmlformats.org/drawingml/2006/table">
            <a:tbl>
              <a:tblPr/>
              <a:tblGrid>
                <a:gridCol w="3962400">
                  <a:extLst>
                    <a:ext uri="{9D8B030D-6E8A-4147-A177-3AD203B41FA5}">
                      <a16:colId xmlns:a16="http://schemas.microsoft.com/office/drawing/2014/main" val="858233951"/>
                    </a:ext>
                  </a:extLst>
                </a:gridCol>
                <a:gridCol w="3962400">
                  <a:extLst>
                    <a:ext uri="{9D8B030D-6E8A-4147-A177-3AD203B41FA5}">
                      <a16:colId xmlns:a16="http://schemas.microsoft.com/office/drawing/2014/main" val="342652519"/>
                    </a:ext>
                  </a:extLst>
                </a:gridCol>
                <a:gridCol w="3962400">
                  <a:extLst>
                    <a:ext uri="{9D8B030D-6E8A-4147-A177-3AD203B41FA5}">
                      <a16:colId xmlns:a16="http://schemas.microsoft.com/office/drawing/2014/main" val="1063036495"/>
                    </a:ext>
                  </a:extLst>
                </a:gridCol>
              </a:tblGrid>
              <a:tr h="329900">
                <a:tc>
                  <a:txBody>
                    <a:bodyPr/>
                    <a:lstStyle/>
                    <a:p>
                      <a:pPr algn="l" fontAlgn="b"/>
                      <a:r>
                        <a:rPr lang="en-US" sz="1800" b="0">
                          <a:effectLst/>
                          <a:latin typeface="segoe-ui_semibold"/>
                        </a:rPr>
                        <a:t>Type</a:t>
                      </a:r>
                    </a:p>
                  </a:txBody>
                  <a:tcPr marL="39738" marR="39738" marT="29804" marB="2980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800" b="0">
                          <a:effectLst/>
                          <a:latin typeface="segoe-ui_semibold"/>
                        </a:rPr>
                        <a:t>Sizes</a:t>
                      </a:r>
                    </a:p>
                  </a:txBody>
                  <a:tcPr marL="39738" marR="39738" marT="29804" marB="2980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800" b="0">
                          <a:effectLst/>
                          <a:latin typeface="segoe-ui_semibold"/>
                        </a:rPr>
                        <a:t>Description</a:t>
                      </a:r>
                    </a:p>
                  </a:txBody>
                  <a:tcPr marL="39738" marR="39738" marT="29804" marB="2980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098278488"/>
                  </a:ext>
                </a:extLst>
              </a:tr>
              <a:tr h="1142933">
                <a:tc>
                  <a:txBody>
                    <a:bodyPr/>
                    <a:lstStyle/>
                    <a:p>
                      <a:pPr fontAlgn="t"/>
                      <a:r>
                        <a:rPr lang="en-US" sz="1800" u="none" strike="noStrike" dirty="0">
                          <a:solidFill>
                            <a:srgbClr val="0078D7"/>
                          </a:solidFill>
                          <a:effectLst/>
                          <a:hlinkClick r:id="rId3"/>
                        </a:rPr>
                        <a:t>General purpose</a:t>
                      </a:r>
                      <a:endParaRPr lang="en-US" sz="1800" dirty="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B (Preview), Dsv3, Dv3, DSv2, Dv2, DS, D, Av2, A0-7</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Balanced CPU-to-memory ratio. Ideal for testing and development, small to medium databases, and low to medium traffic web servers.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735691220"/>
                  </a:ext>
                </a:extLst>
              </a:tr>
              <a:tr h="1142933">
                <a:tc>
                  <a:txBody>
                    <a:bodyPr/>
                    <a:lstStyle/>
                    <a:p>
                      <a:pPr fontAlgn="t"/>
                      <a:r>
                        <a:rPr lang="en-US" sz="1800" u="none" strike="noStrike">
                          <a:solidFill>
                            <a:srgbClr val="0078D7"/>
                          </a:solidFill>
                          <a:effectLst/>
                          <a:hlinkClick r:id="rId4"/>
                        </a:rPr>
                        <a:t>Compute optimized</a:t>
                      </a:r>
                      <a:endParaRPr lang="en-US" sz="180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Fs, F</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High CPU-to-memory ratio. Good for medium traffic web servers, network appliances, batch processes, and application servers.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282892451"/>
                  </a:ext>
                </a:extLst>
              </a:tr>
              <a:tr h="871922">
                <a:tc>
                  <a:txBody>
                    <a:bodyPr/>
                    <a:lstStyle/>
                    <a:p>
                      <a:pPr fontAlgn="t"/>
                      <a:r>
                        <a:rPr lang="en-US" sz="1800" u="none" strike="noStrike" dirty="0">
                          <a:solidFill>
                            <a:srgbClr val="0078D7"/>
                          </a:solidFill>
                          <a:effectLst/>
                          <a:hlinkClick r:id="rId5"/>
                        </a:rPr>
                        <a:t>Memory optimized</a:t>
                      </a:r>
                      <a:endParaRPr lang="en-US" sz="1800" dirty="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Esv3, Ev3, M, GS, G, DSv2, DS, Dv2, D</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High memory-to-CPU ratio. Great for relational database servers, medium to large caches, and in-memory analytics.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944092519"/>
                  </a:ext>
                </a:extLst>
              </a:tr>
              <a:tr h="600911">
                <a:tc>
                  <a:txBody>
                    <a:bodyPr/>
                    <a:lstStyle/>
                    <a:p>
                      <a:pPr fontAlgn="t"/>
                      <a:r>
                        <a:rPr lang="en-US" sz="1800" u="none" strike="noStrike">
                          <a:solidFill>
                            <a:srgbClr val="0078D7"/>
                          </a:solidFill>
                          <a:effectLst/>
                          <a:hlinkClick r:id="rId6"/>
                        </a:rPr>
                        <a:t>Storage optimized</a:t>
                      </a:r>
                      <a:endParaRPr lang="en-US" sz="180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Ls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High disk throughput and IO. Ideal for Big Data, SQL, and NoSQL databases.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801929339"/>
                  </a:ext>
                </a:extLst>
              </a:tr>
              <a:tr h="1142933">
                <a:tc>
                  <a:txBody>
                    <a:bodyPr/>
                    <a:lstStyle/>
                    <a:p>
                      <a:pPr fontAlgn="t"/>
                      <a:r>
                        <a:rPr lang="en-US" sz="1800" u="none" strike="noStrike">
                          <a:solidFill>
                            <a:srgbClr val="0078D7"/>
                          </a:solidFill>
                          <a:effectLst/>
                          <a:hlinkClick r:id="rId7"/>
                        </a:rPr>
                        <a:t>GPU</a:t>
                      </a:r>
                      <a:endParaRPr lang="en-US" sz="180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NV, NC</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Specialized virtual machines targeted for heavy graphic rendering and video editing. Available with single or multiple GPUs.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20128798"/>
                  </a:ext>
                </a:extLst>
              </a:tr>
              <a:tr h="871922">
                <a:tc>
                  <a:txBody>
                    <a:bodyPr/>
                    <a:lstStyle/>
                    <a:p>
                      <a:pPr fontAlgn="t"/>
                      <a:r>
                        <a:rPr lang="en-US" sz="1800" u="none" strike="noStrike" dirty="0">
                          <a:solidFill>
                            <a:srgbClr val="0078D7"/>
                          </a:solidFill>
                          <a:effectLst/>
                          <a:hlinkClick r:id="rId8"/>
                        </a:rPr>
                        <a:t>High performance compute</a:t>
                      </a:r>
                      <a:endParaRPr lang="en-US" sz="1800" dirty="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H, A8-11</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Our fastest and most powerful CPU virtual machines with optional high-throughput network interfaces (RDMA).</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78635098"/>
                  </a:ext>
                </a:extLst>
              </a:tr>
            </a:tbl>
          </a:graphicData>
        </a:graphic>
      </p:graphicFrame>
    </p:spTree>
    <p:extLst>
      <p:ext uri="{BB962C8B-B14F-4D97-AF65-F5344CB8AC3E}">
        <p14:creationId xmlns:p14="http://schemas.microsoft.com/office/powerpoint/2010/main" val="19814846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3.xml><?xml version="1.0" encoding="utf-8"?>
<a:theme xmlns:a="http://schemas.openxmlformats.org/drawingml/2006/main" name="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4.xml><?xml version="1.0" encoding="utf-8"?>
<a:theme xmlns:a="http://schemas.openxmlformats.org/drawingml/2006/main" name="6-30537_Envision 2016 Concurrent Template_Dark">
  <a:themeElements>
    <a:clrScheme name="Ignite Dark">
      <a:dk1>
        <a:srgbClr val="505050"/>
      </a:dk1>
      <a:lt1>
        <a:srgbClr val="FFFFFF"/>
      </a:lt1>
      <a:dk2>
        <a:srgbClr val="D83B01"/>
      </a:dk2>
      <a:lt2>
        <a:srgbClr val="F8F8F8"/>
      </a:lt2>
      <a:accent1>
        <a:srgbClr val="D83B01"/>
      </a:accent1>
      <a:accent2>
        <a:srgbClr val="0078D7"/>
      </a:accent2>
      <a:accent3>
        <a:srgbClr val="D2D2D2"/>
      </a:accent3>
      <a:accent4>
        <a:srgbClr val="FFB900"/>
      </a:accent4>
      <a:accent5>
        <a:srgbClr val="FF8C00"/>
      </a:accent5>
      <a:accent6>
        <a:srgbClr val="00BCF2"/>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3D8EA723-330F-4CE4-9E9B-7A3528C3E25F}"/>
    </a:ext>
  </a:extLst>
</a:theme>
</file>

<file path=ppt/theme/theme5.xml><?xml version="1.0" encoding="utf-8"?>
<a:theme xmlns:a="http://schemas.openxmlformats.org/drawingml/2006/main" name="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7C638A3A-D771-4183-8214-2AFBE384714F}"/>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themeOverride>
</file>

<file path=docProps/app.xml><?xml version="1.0" encoding="utf-8"?>
<Properties xmlns="http://schemas.openxmlformats.org/officeDocument/2006/extended-properties" xmlns:vt="http://schemas.openxmlformats.org/officeDocument/2006/docPropsVTypes">
  <TotalTime>14074</TotalTime>
  <Words>5264</Words>
  <Application>Microsoft Office PowerPoint</Application>
  <PresentationFormat>Widescreen</PresentationFormat>
  <Paragraphs>844</Paragraphs>
  <Slides>50</Slides>
  <Notes>50</Notes>
  <HiddenSlides>2</HiddenSlides>
  <MMClips>0</MMClips>
  <ScaleCrop>false</ScaleCrop>
  <HeadingPairs>
    <vt:vector size="6" baseType="variant">
      <vt:variant>
        <vt:lpstr>Fonts Used</vt:lpstr>
      </vt:variant>
      <vt:variant>
        <vt:i4>16</vt:i4>
      </vt:variant>
      <vt:variant>
        <vt:lpstr>Theme</vt:lpstr>
      </vt:variant>
      <vt:variant>
        <vt:i4>5</vt:i4>
      </vt:variant>
      <vt:variant>
        <vt:lpstr>Slide Titles</vt:lpstr>
      </vt:variant>
      <vt:variant>
        <vt:i4>50</vt:i4>
      </vt:variant>
    </vt:vector>
  </HeadingPairs>
  <TitlesOfParts>
    <vt:vector size="71" baseType="lpstr">
      <vt:lpstr>Microsoft YaHei</vt:lpstr>
      <vt:lpstr>Arial</vt:lpstr>
      <vt:lpstr>Calibri</vt:lpstr>
      <vt:lpstr>Calibri Light</vt:lpstr>
      <vt:lpstr>Consolas</vt:lpstr>
      <vt:lpstr>Courier New</vt:lpstr>
      <vt:lpstr>Dual 400</vt:lpstr>
      <vt:lpstr>Helvetica Neue</vt:lpstr>
      <vt:lpstr>Segoe UI</vt:lpstr>
      <vt:lpstr>Segoe UI Light</vt:lpstr>
      <vt:lpstr>Segoe UI Semibold</vt:lpstr>
      <vt:lpstr>Segoe UI Semilight</vt:lpstr>
      <vt:lpstr>segoe-ui_normal</vt:lpstr>
      <vt:lpstr>segoe-ui_semibold</vt:lpstr>
      <vt:lpstr>Times New Roman</vt:lpstr>
      <vt:lpstr>Wingdings</vt:lpstr>
      <vt:lpstr>Office Theme</vt:lpstr>
      <vt:lpstr>5-50033_TR23_BO_CT_Template</vt:lpstr>
      <vt:lpstr>Connect_2016_Template_Light</vt:lpstr>
      <vt:lpstr>6-30537_Envision 2016 Concurrent Template_Dark</vt:lpstr>
      <vt:lpstr>5-50109_Microsoft_Dark_Template</vt:lpstr>
      <vt:lpstr>Architect an Azure Compute Infrastructure</vt:lpstr>
      <vt:lpstr>Exam 70-534 Architecting Microsoft Azure Solutions</vt:lpstr>
      <vt:lpstr>#7 Architect an Azure Compute infrastructure (10–15%)</vt:lpstr>
      <vt:lpstr>Architect an Azure Compute Infrastructure</vt:lpstr>
      <vt:lpstr>VMs</vt:lpstr>
      <vt:lpstr>VMs</vt:lpstr>
      <vt:lpstr>VMs or Paas? – What is the workload</vt:lpstr>
      <vt:lpstr>VMs – Supported Operating Systems</vt:lpstr>
      <vt:lpstr>VM Sizes</vt:lpstr>
      <vt:lpstr>VM Azure Compute Unit (ACU) </vt:lpstr>
      <vt:lpstr>Availability Sets</vt:lpstr>
      <vt:lpstr>Availability Sets</vt:lpstr>
      <vt:lpstr>VM Scaling</vt:lpstr>
      <vt:lpstr>Virtual Machine Scale Sets</vt:lpstr>
      <vt:lpstr>VM Disks</vt:lpstr>
      <vt:lpstr>VM Disks – SSD </vt:lpstr>
      <vt:lpstr>PowerPoint Presentation</vt:lpstr>
      <vt:lpstr>VM Disks</vt:lpstr>
      <vt:lpstr>VM Disks</vt:lpstr>
      <vt:lpstr>Exam Tip - Increase size of existing Disks</vt:lpstr>
      <vt:lpstr>VM Recommendations</vt:lpstr>
      <vt:lpstr>ARM Templates</vt:lpstr>
      <vt:lpstr>Azure RM</vt:lpstr>
      <vt:lpstr> Azure Resource Manager (ARM)</vt:lpstr>
      <vt:lpstr>Azure Resource Manager </vt:lpstr>
      <vt:lpstr>What is ARM?</vt:lpstr>
      <vt:lpstr>ARM Templates - Structure</vt:lpstr>
      <vt:lpstr>Template Deployment Mode</vt:lpstr>
      <vt:lpstr>PowerPoint Presentation</vt:lpstr>
      <vt:lpstr>ARM Templates - Parameters</vt:lpstr>
      <vt:lpstr>Re-use ARM Templates</vt:lpstr>
      <vt:lpstr>ARM Templates –Variables</vt:lpstr>
      <vt:lpstr>ARM Templates – Functions and Expressions</vt:lpstr>
      <vt:lpstr>ARM Templates - Dependencies</vt:lpstr>
      <vt:lpstr>ARM Templates Advanced Topics</vt:lpstr>
      <vt:lpstr>Deploy Templates</vt:lpstr>
      <vt:lpstr>Deploy Templates – Portal, Custom Template </vt:lpstr>
      <vt:lpstr>Deploy Templates – Portal, Quickstart </vt:lpstr>
      <vt:lpstr>Deploy Templates – Portal, from Account </vt:lpstr>
      <vt:lpstr>ARM Role Based Access Control</vt:lpstr>
      <vt:lpstr>Deploy Templates – Portal</vt:lpstr>
      <vt:lpstr>Deploy Templates - Powershell</vt:lpstr>
      <vt:lpstr>Deploy Templates - PowerShell</vt:lpstr>
      <vt:lpstr>Deploy resources with Resource Manager templates and Azure PowerShell</vt:lpstr>
      <vt:lpstr>Regional Availability</vt:lpstr>
      <vt:lpstr> Regions</vt:lpstr>
      <vt:lpstr>Regional Availability - Regions</vt:lpstr>
      <vt:lpstr>Regional Availability - Design</vt:lpstr>
      <vt:lpstr>Regional Availability - Design</vt:lpstr>
      <vt:lpstr>High Availability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Richter</dc:creator>
  <cp:lastModifiedBy>Ashish Sharma (CSA)</cp:lastModifiedBy>
  <cp:revision>181</cp:revision>
  <dcterms:created xsi:type="dcterms:W3CDTF">2017-06-01T19:54:22Z</dcterms:created>
  <dcterms:modified xsi:type="dcterms:W3CDTF">2017-10-20T01:08:38Z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ashar@microsoft.com</vt:lpwstr>
  </property>
  <property fmtid="{D5CDD505-2E9C-101B-9397-08002B2CF9AE}" pid="6" name="MSIP_Label_f42aa342-8706-4288-bd11-ebb85995028c_SetDate">
    <vt:lpwstr>2017-09-27T14:18:41.4161639-04:00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